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7" r:id="rId2"/>
    <p:sldId id="268" r:id="rId3"/>
    <p:sldId id="269" r:id="rId4"/>
    <p:sldId id="270" r:id="rId5"/>
    <p:sldId id="271" r:id="rId6"/>
    <p:sldId id="272" r:id="rId7"/>
    <p:sldId id="256" r:id="rId8"/>
    <p:sldId id="257" r:id="rId9"/>
    <p:sldId id="263" r:id="rId10"/>
    <p:sldId id="259" r:id="rId11"/>
    <p:sldId id="265" r:id="rId12"/>
    <p:sldId id="273" r:id="rId13"/>
    <p:sldId id="274" r:id="rId14"/>
    <p:sldId id="275" r:id="rId15"/>
    <p:sldId id="276" r:id="rId16"/>
    <p:sldId id="286" r:id="rId17"/>
    <p:sldId id="287" r:id="rId18"/>
    <p:sldId id="277" r:id="rId19"/>
    <p:sldId id="290" r:id="rId20"/>
    <p:sldId id="278" r:id="rId21"/>
    <p:sldId id="279" r:id="rId22"/>
    <p:sldId id="280" r:id="rId23"/>
    <p:sldId id="288" r:id="rId24"/>
    <p:sldId id="285" r:id="rId25"/>
    <p:sldId id="282" r:id="rId26"/>
    <p:sldId id="281" r:id="rId27"/>
    <p:sldId id="283" r:id="rId28"/>
    <p:sldId id="26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94660"/>
  </p:normalViewPr>
  <p:slideViewPr>
    <p:cSldViewPr>
      <p:cViewPr varScale="1">
        <p:scale>
          <a:sx n="103" d="100"/>
          <a:sy n="103" d="100"/>
        </p:scale>
        <p:origin x="26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516EFA6B-F95F-41AB-ABA7-E003E483887A}"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32DC-C9C4-4B15-B274-69C895128C13}"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6EFA6B-F95F-41AB-ABA7-E003E483887A}"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6EFA6B-F95F-41AB-ABA7-E003E483887A}" type="datetimeFigureOut">
              <a:rPr lang="en-US" smtClean="0"/>
              <a:t>5/20/2018</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6EFA6B-F95F-41AB-ABA7-E003E483887A}"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16EFA6B-F95F-41AB-ABA7-E003E483887A}"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32DC-C9C4-4B15-B274-69C895128C1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16EFA6B-F95F-41AB-ABA7-E003E483887A}" type="datetimeFigureOut">
              <a:rPr lang="en-US" smtClean="0"/>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16EFA6B-F95F-41AB-ABA7-E003E483887A}" type="datetimeFigureOut">
              <a:rPr lang="en-US" smtClean="0"/>
              <a:t>5/20/2018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16EFA6B-F95F-41AB-ABA7-E003E483887A}" type="datetimeFigureOut">
              <a:rPr lang="en-US" smtClean="0"/>
              <a:t>5/20/2018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EFA6B-F95F-41AB-ABA7-E003E483887A}" type="datetimeFigureOut">
              <a:rPr lang="en-US" smtClean="0"/>
              <a:t>5/20/2018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332DC-C9C4-4B15-B274-69C895128C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16EFA6B-F95F-41AB-ABA7-E003E483887A}" type="datetimeFigureOut">
              <a:rPr lang="en-US" smtClean="0"/>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332DC-C9C4-4B15-B274-69C895128C13}"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16EFA6B-F95F-41AB-ABA7-E003E483887A}" type="datetimeFigureOut">
              <a:rPr lang="en-US" smtClean="0"/>
              <a:t>5/20/2018</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BE332DC-C9C4-4B15-B274-69C895128C1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516EFA6B-F95F-41AB-ABA7-E003E483887A}" type="datetimeFigureOut">
              <a:rPr lang="en-US" smtClean="0"/>
              <a:t>5/20/2018</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BE332DC-C9C4-4B15-B274-69C895128C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weather.gov/zme/pirep"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weather.gov/zme/pirep"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weather.gov/zme/zm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weather.gov/zme/zm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weather.gov/zme/area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weather.gov/zme/area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weather.gov/zme/area_hazards2"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weather.gov/zme/fd_pirep"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eather.gov/zme/tcf_sector"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weather.gov/zme/tcf_secto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weather.gov/zme/cwamap"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eather.gov/zme/cwa_mis2"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eather.gov/zme/pirep"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eather.gov/zme/pirep"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weather.gov/zme/pirep"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458200" cy="2209800"/>
          </a:xfrm>
        </p:spPr>
        <p:txBody>
          <a:bodyPr>
            <a:normAutofit fontScale="90000"/>
          </a:bodyPr>
          <a:lstStyle/>
          <a:p>
            <a:r>
              <a:rPr lang="en-US" dirty="0"/>
              <a:t/>
            </a:r>
            <a:br>
              <a:rPr lang="en-US" dirty="0"/>
            </a:br>
            <a:r>
              <a:rPr lang="en-US" dirty="0"/>
              <a:t>Using GIS to Enhance Aviation </a:t>
            </a:r>
            <a:r>
              <a:rPr lang="en-US" dirty="0" smtClean="0"/>
              <a:t>DSS for </a:t>
            </a:r>
            <a:r>
              <a:rPr lang="en-US" dirty="0"/>
              <a:t>the </a:t>
            </a:r>
            <a:r>
              <a:rPr lang="en-US" dirty="0" smtClean="0"/>
              <a:t>FAA at </a:t>
            </a:r>
            <a:r>
              <a:rPr lang="en-US" dirty="0"/>
              <a:t>the Memphis </a:t>
            </a:r>
            <a:r>
              <a:rPr lang="en-US" dirty="0" smtClean="0"/>
              <a:t>CWSU</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18" t="14430" r="13341" b="16636"/>
          <a:stretch/>
        </p:blipFill>
        <p:spPr bwMode="auto">
          <a:xfrm>
            <a:off x="17929" y="1447800"/>
            <a:ext cx="6696026"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791" t="25230" r="50595" b="35845"/>
          <a:stretch/>
        </p:blipFill>
        <p:spPr bwMode="auto">
          <a:xfrm>
            <a:off x="5575449" y="1470213"/>
            <a:ext cx="3568551" cy="302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338" y="4495800"/>
            <a:ext cx="3598662" cy="236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761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1150"/>
            <a:ext cx="8839200" cy="1143000"/>
          </a:xfrm>
        </p:spPr>
        <p:txBody>
          <a:bodyPr>
            <a:normAutofit fontScale="90000"/>
          </a:bodyPr>
          <a:lstStyle/>
          <a:p>
            <a:r>
              <a:rPr lang="en-US" sz="3600" dirty="0" smtClean="0"/>
              <a:t>SECTORS WITH MOD OR GREATER TURB RATIO</a:t>
            </a:r>
            <a:endParaRPr lang="en-US" sz="3600" dirty="0"/>
          </a:p>
        </p:txBody>
      </p:sp>
      <p:sp>
        <p:nvSpPr>
          <p:cNvPr id="5" name="TextBox 4"/>
          <p:cNvSpPr txBox="1"/>
          <p:nvPr/>
        </p:nvSpPr>
        <p:spPr>
          <a:xfrm>
            <a:off x="-11546" y="461757"/>
            <a:ext cx="8469746" cy="369332"/>
          </a:xfrm>
          <a:prstGeom prst="rect">
            <a:avLst/>
          </a:prstGeom>
          <a:noFill/>
        </p:spPr>
        <p:txBody>
          <a:bodyPr wrap="square" rtlCol="0">
            <a:spAutoFit/>
          </a:bodyPr>
          <a:lstStyle/>
          <a:p>
            <a:r>
              <a:rPr lang="en-US" b="1" dirty="0" smtClean="0">
                <a:solidFill>
                  <a:srgbClr val="002060"/>
                </a:solidFill>
              </a:rPr>
              <a:t>BLUE SECTOR = MOD TURB RATIO (50% OR GREATER MOD) in SECTOR </a:t>
            </a:r>
            <a:endParaRPr lang="en-US" b="1" dirty="0">
              <a:solidFill>
                <a:srgbClr val="002060"/>
              </a:solidFill>
            </a:endParaRPr>
          </a:p>
        </p:txBody>
      </p:sp>
      <p:sp>
        <p:nvSpPr>
          <p:cNvPr id="7" name="TextBox 6"/>
          <p:cNvSpPr txBox="1"/>
          <p:nvPr/>
        </p:nvSpPr>
        <p:spPr>
          <a:xfrm>
            <a:off x="-23091" y="729642"/>
            <a:ext cx="9367982" cy="369332"/>
          </a:xfrm>
          <a:prstGeom prst="rect">
            <a:avLst/>
          </a:prstGeom>
          <a:noFill/>
        </p:spPr>
        <p:txBody>
          <a:bodyPr wrap="square" rtlCol="0">
            <a:spAutoFit/>
          </a:bodyPr>
          <a:lstStyle/>
          <a:p>
            <a:r>
              <a:rPr lang="en-US" b="1" dirty="0" smtClean="0">
                <a:solidFill>
                  <a:srgbClr val="002060"/>
                </a:solidFill>
              </a:rPr>
              <a:t>EXAMPLE (1 MOD TURB and 1 LGT/NEG) or (4 MOD and 2 LGT) or (1 MOD and 0 LGT/NEG) </a:t>
            </a:r>
            <a:endParaRPr lang="en-US" b="1" dirty="0">
              <a:solidFill>
                <a:srgbClr val="002060"/>
              </a:solidFill>
            </a:endParaRPr>
          </a:p>
        </p:txBody>
      </p:sp>
      <p:sp>
        <p:nvSpPr>
          <p:cNvPr id="6" name="Oval 5"/>
          <p:cNvSpPr/>
          <p:nvPr/>
        </p:nvSpPr>
        <p:spPr>
          <a:xfrm>
            <a:off x="1447800" y="2590800"/>
            <a:ext cx="762000" cy="302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981200" y="3352800"/>
            <a:ext cx="457200" cy="302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71600" y="5562600"/>
            <a:ext cx="457200" cy="302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1" y="1096524"/>
            <a:ext cx="9167091" cy="576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618" y="2514600"/>
            <a:ext cx="4719782" cy="37869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1194448" y="5622775"/>
            <a:ext cx="978408"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64509" y="5680425"/>
            <a:ext cx="6241004"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SEV TURB PIREP DETECTED </a:t>
            </a:r>
            <a:r>
              <a:rPr lang="en-US" b="1" dirty="0" smtClean="0"/>
              <a:t>IN</a:t>
            </a:r>
            <a:r>
              <a:rPr lang="en-US" dirty="0" smtClean="0">
                <a:solidFill>
                  <a:srgbClr val="FF0000"/>
                </a:solidFill>
              </a:rPr>
              <a:t> SECTOR 62 DURING LAST 2 HOURS</a:t>
            </a:r>
            <a:endParaRPr lang="en-US" dirty="0">
              <a:solidFill>
                <a:srgbClr val="FF0000"/>
              </a:solidFill>
            </a:endParaRPr>
          </a:p>
        </p:txBody>
      </p:sp>
      <p:sp>
        <p:nvSpPr>
          <p:cNvPr id="13" name="Right Arrow 12"/>
          <p:cNvSpPr/>
          <p:nvPr/>
        </p:nvSpPr>
        <p:spPr>
          <a:xfrm rot="10800000">
            <a:off x="2433782" y="3737848"/>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2096977" y="3110484"/>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22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11" grpId="0" animBg="1"/>
      <p:bldP spid="12" grpId="0" animBg="1"/>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1150"/>
            <a:ext cx="8229600" cy="1143000"/>
          </a:xfrm>
        </p:spPr>
        <p:txBody>
          <a:bodyPr>
            <a:normAutofit fontScale="90000"/>
          </a:bodyPr>
          <a:lstStyle/>
          <a:p>
            <a:r>
              <a:rPr lang="en-US" sz="3600" dirty="0" smtClean="0"/>
              <a:t>SECTORS WITH MOD OR GREATER ICE RATIO</a:t>
            </a:r>
            <a:endParaRPr lang="en-US" sz="3600" dirty="0"/>
          </a:p>
        </p:txBody>
      </p:sp>
      <p:sp>
        <p:nvSpPr>
          <p:cNvPr id="5" name="TextBox 4"/>
          <p:cNvSpPr txBox="1"/>
          <p:nvPr/>
        </p:nvSpPr>
        <p:spPr>
          <a:xfrm>
            <a:off x="-11546" y="461757"/>
            <a:ext cx="7860146" cy="369332"/>
          </a:xfrm>
          <a:prstGeom prst="rect">
            <a:avLst/>
          </a:prstGeom>
          <a:noFill/>
        </p:spPr>
        <p:txBody>
          <a:bodyPr wrap="square" rtlCol="0">
            <a:spAutoFit/>
          </a:bodyPr>
          <a:lstStyle/>
          <a:p>
            <a:r>
              <a:rPr lang="en-US" b="1" dirty="0" smtClean="0">
                <a:solidFill>
                  <a:srgbClr val="002060"/>
                </a:solidFill>
              </a:rPr>
              <a:t>BLUE SECTOR = MOD ICE RATIO (50% OR GREATER MOD) in SECTOR </a:t>
            </a:r>
            <a:endParaRPr lang="en-US" b="1" dirty="0">
              <a:solidFill>
                <a:srgbClr val="002060"/>
              </a:solidFill>
            </a:endParaRPr>
          </a:p>
        </p:txBody>
      </p:sp>
      <p:sp>
        <p:nvSpPr>
          <p:cNvPr id="7" name="TextBox 6"/>
          <p:cNvSpPr txBox="1"/>
          <p:nvPr/>
        </p:nvSpPr>
        <p:spPr>
          <a:xfrm>
            <a:off x="4618" y="767806"/>
            <a:ext cx="8986982" cy="369332"/>
          </a:xfrm>
          <a:prstGeom prst="rect">
            <a:avLst/>
          </a:prstGeom>
          <a:noFill/>
        </p:spPr>
        <p:txBody>
          <a:bodyPr wrap="square" rtlCol="0">
            <a:spAutoFit/>
          </a:bodyPr>
          <a:lstStyle/>
          <a:p>
            <a:r>
              <a:rPr lang="en-US" b="1" dirty="0" smtClean="0">
                <a:solidFill>
                  <a:srgbClr val="002060"/>
                </a:solidFill>
              </a:rPr>
              <a:t>EXAMPLE (1 MOD TURB and 1 LGT/NEG) or (4 MOD and 2 LGT) or (1 MOD and 0 LGT/NEG) </a:t>
            </a:r>
            <a:endParaRPr lang="en-US" b="1" dirty="0">
              <a:solidFill>
                <a:srgbClr val="002060"/>
              </a:solidFill>
            </a:endParaRPr>
          </a:p>
        </p:txBody>
      </p:sp>
      <p:sp>
        <p:nvSpPr>
          <p:cNvPr id="6" name="Oval 5"/>
          <p:cNvSpPr/>
          <p:nvPr/>
        </p:nvSpPr>
        <p:spPr>
          <a:xfrm>
            <a:off x="1447800" y="2590800"/>
            <a:ext cx="762000" cy="302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981200" y="3352800"/>
            <a:ext cx="457200" cy="302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71600" y="5562600"/>
            <a:ext cx="457200" cy="3024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1" y="1096524"/>
            <a:ext cx="9167091" cy="576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648199" y="2514599"/>
            <a:ext cx="4484255" cy="37869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4906261" y="4710684"/>
            <a:ext cx="281546" cy="484632"/>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26491" y="4405745"/>
            <a:ext cx="7317509" cy="369332"/>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SEV ICE PIREP DETECTED </a:t>
            </a:r>
            <a:r>
              <a:rPr lang="en-US" b="1" dirty="0" smtClean="0"/>
              <a:t>IN</a:t>
            </a:r>
            <a:r>
              <a:rPr lang="en-US" dirty="0" smtClean="0">
                <a:solidFill>
                  <a:srgbClr val="FF0000"/>
                </a:solidFill>
              </a:rPr>
              <a:t> SECTORS 45 and 46 DURING LAST 2 HOURS</a:t>
            </a:r>
            <a:endParaRPr lang="en-US" dirty="0">
              <a:solidFill>
                <a:srgbClr val="FF0000"/>
              </a:solidFill>
            </a:endParaRPr>
          </a:p>
        </p:txBody>
      </p:sp>
      <p:sp>
        <p:nvSpPr>
          <p:cNvPr id="13" name="Right Arrow 12"/>
          <p:cNvSpPr/>
          <p:nvPr/>
        </p:nvSpPr>
        <p:spPr>
          <a:xfrm rot="10800000">
            <a:off x="5105400" y="6400800"/>
            <a:ext cx="978408" cy="152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6477000" y="4953000"/>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18" y="6624784"/>
            <a:ext cx="9139382" cy="22859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11" grpId="0" animBg="1"/>
      <p:bldP spid="12" grpId="0" animBg="1"/>
      <p:bldP spid="13" grpId="0" animBg="1"/>
      <p:bldP spid="17"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rotWithShape="1">
          <a:blip r:embed="rId3"/>
          <a:srcRect l="10250" t="8889" r="12874"/>
          <a:stretch/>
        </p:blipFill>
        <p:spPr>
          <a:xfrm>
            <a:off x="838200" y="-15240"/>
            <a:ext cx="7543800" cy="6873240"/>
          </a:xfrm>
          <a:prstGeom prst="rect">
            <a:avLst/>
          </a:prstGeom>
        </p:spPr>
      </p:pic>
    </p:spTree>
    <p:extLst>
      <p:ext uri="{BB962C8B-B14F-4D97-AF65-F5344CB8AC3E}">
        <p14:creationId xmlns:p14="http://schemas.microsoft.com/office/powerpoint/2010/main" val="1749914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l="11563" t="10000" r="12416" b="8889"/>
          <a:stretch/>
        </p:blipFill>
        <p:spPr>
          <a:xfrm>
            <a:off x="457200" y="0"/>
            <a:ext cx="8382000" cy="6875124"/>
          </a:xfrm>
          <a:prstGeom prst="rect">
            <a:avLst/>
          </a:prstGeom>
        </p:spPr>
      </p:pic>
    </p:spTree>
    <p:extLst>
      <p:ext uri="{BB962C8B-B14F-4D97-AF65-F5344CB8AC3E}">
        <p14:creationId xmlns:p14="http://schemas.microsoft.com/office/powerpoint/2010/main" val="81950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ytime Brief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86875"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414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10886"/>
            <a:ext cx="9144000" cy="6564923"/>
          </a:xfrm>
          <a:prstGeom prst="rect">
            <a:avLst/>
          </a:prstGeom>
        </p:spPr>
      </p:pic>
    </p:spTree>
    <p:extLst>
      <p:ext uri="{BB962C8B-B14F-4D97-AF65-F5344CB8AC3E}">
        <p14:creationId xmlns:p14="http://schemas.microsoft.com/office/powerpoint/2010/main" val="2300129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2763" y="0"/>
            <a:ext cx="7038474" cy="6858000"/>
          </a:xfrm>
          <a:prstGeom prst="rect">
            <a:avLst/>
          </a:prstGeom>
        </p:spPr>
      </p:pic>
      <p:sp>
        <p:nvSpPr>
          <p:cNvPr id="3" name="TextBox 2">
            <a:hlinkClick r:id="rId3"/>
          </p:cNvPr>
          <p:cNvSpPr txBox="1"/>
          <p:nvPr/>
        </p:nvSpPr>
        <p:spPr>
          <a:xfrm>
            <a:off x="1371600" y="5943600"/>
            <a:ext cx="6324600" cy="523220"/>
          </a:xfrm>
          <a:prstGeom prst="rect">
            <a:avLst/>
          </a:prstGeom>
          <a:noFill/>
        </p:spPr>
        <p:txBody>
          <a:bodyPr wrap="square" rtlCol="0">
            <a:spAutoFit/>
          </a:bodyPr>
          <a:lstStyle/>
          <a:p>
            <a:r>
              <a:rPr lang="en-US" sz="2800" dirty="0" smtClean="0">
                <a:solidFill>
                  <a:schemeClr val="bg1"/>
                </a:solidFill>
              </a:rPr>
              <a:t>https://www.weather.gov/area_hazards2</a:t>
            </a:r>
            <a:endParaRPr lang="en-US" sz="2800" dirty="0">
              <a:solidFill>
                <a:schemeClr val="bg1"/>
              </a:solidFill>
            </a:endParaRPr>
          </a:p>
        </p:txBody>
      </p:sp>
    </p:spTree>
    <p:extLst>
      <p:ext uri="{BB962C8B-B14F-4D97-AF65-F5344CB8AC3E}">
        <p14:creationId xmlns:p14="http://schemas.microsoft.com/office/powerpoint/2010/main" val="1060427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0" y="0"/>
            <a:ext cx="8001000" cy="6858000"/>
          </a:xfrm>
          <a:prstGeom prst="rect">
            <a:avLst/>
          </a:prstGeom>
        </p:spPr>
      </p:pic>
      <p:sp>
        <p:nvSpPr>
          <p:cNvPr id="3" name="TextBox 2">
            <a:hlinkClick r:id="rId3"/>
          </p:cNvPr>
          <p:cNvSpPr txBox="1"/>
          <p:nvPr/>
        </p:nvSpPr>
        <p:spPr>
          <a:xfrm>
            <a:off x="1600201" y="5105400"/>
            <a:ext cx="6172200" cy="523220"/>
          </a:xfrm>
          <a:prstGeom prst="rect">
            <a:avLst/>
          </a:prstGeom>
          <a:noFill/>
        </p:spPr>
        <p:txBody>
          <a:bodyPr wrap="square" rtlCol="0">
            <a:spAutoFit/>
          </a:bodyPr>
          <a:lstStyle/>
          <a:p>
            <a:r>
              <a:rPr lang="en-US" sz="2800" dirty="0">
                <a:solidFill>
                  <a:srgbClr val="FF0000"/>
                </a:solidFill>
              </a:rPr>
              <a:t>https://</a:t>
            </a:r>
            <a:r>
              <a:rPr lang="en-US" sz="2800" dirty="0" smtClean="0">
                <a:solidFill>
                  <a:srgbClr val="FF0000"/>
                </a:solidFill>
              </a:rPr>
              <a:t>www.weather.gov/zme/fd_pirep</a:t>
            </a:r>
            <a:endParaRPr lang="en-US" sz="2800" dirty="0">
              <a:solidFill>
                <a:srgbClr val="FF0000"/>
              </a:solidFill>
            </a:endParaRPr>
          </a:p>
        </p:txBody>
      </p:sp>
    </p:spTree>
    <p:extLst>
      <p:ext uri="{BB962C8B-B14F-4D97-AF65-F5344CB8AC3E}">
        <p14:creationId xmlns:p14="http://schemas.microsoft.com/office/powerpoint/2010/main" val="444883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l="11562" t="10000" r="13271"/>
          <a:stretch/>
        </p:blipFill>
        <p:spPr>
          <a:xfrm>
            <a:off x="762000" y="0"/>
            <a:ext cx="7450667" cy="6858000"/>
          </a:xfrm>
          <a:prstGeom prst="rect">
            <a:avLst/>
          </a:prstGeom>
        </p:spPr>
      </p:pic>
    </p:spTree>
    <p:extLst>
      <p:ext uri="{BB962C8B-B14F-4D97-AF65-F5344CB8AC3E}">
        <p14:creationId xmlns:p14="http://schemas.microsoft.com/office/powerpoint/2010/main" val="2125201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239000" cy="1143000"/>
          </a:xfrm>
        </p:spPr>
        <p:txBody>
          <a:bodyPr>
            <a:normAutofit fontScale="90000"/>
          </a:bodyPr>
          <a:lstStyle/>
          <a:p>
            <a:r>
              <a:rPr lang="en-US" dirty="0" smtClean="0"/>
              <a:t>A normal Summer Day in ZME?</a:t>
            </a:r>
            <a:endParaRPr lang="en-US" dirty="0"/>
          </a:p>
        </p:txBody>
      </p:sp>
      <p:pic>
        <p:nvPicPr>
          <p:cNvPr id="4" name="Picture 3">
            <a:hlinkClick r:id="rId2"/>
          </p:cNvPr>
          <p:cNvPicPr>
            <a:picLocks noChangeAspect="1"/>
          </p:cNvPicPr>
          <p:nvPr/>
        </p:nvPicPr>
        <p:blipFill>
          <a:blip r:embed="rId3"/>
          <a:stretch>
            <a:fillRect/>
          </a:stretch>
        </p:blipFill>
        <p:spPr>
          <a:xfrm>
            <a:off x="41883" y="2487848"/>
            <a:ext cx="9102117" cy="4346825"/>
          </a:xfrm>
          <a:prstGeom prst="rect">
            <a:avLst/>
          </a:prstGeom>
        </p:spPr>
      </p:pic>
    </p:spTree>
    <p:extLst>
      <p:ext uri="{BB962C8B-B14F-4D97-AF65-F5344CB8AC3E}">
        <p14:creationId xmlns:p14="http://schemas.microsoft.com/office/powerpoint/2010/main" val="3310067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04" y="-204306"/>
            <a:ext cx="8229600" cy="1252728"/>
          </a:xfrm>
        </p:spPr>
        <p:txBody>
          <a:bodyPr/>
          <a:lstStyle/>
          <a:p>
            <a:pPr algn="ctr"/>
            <a:r>
              <a:rPr lang="en-US" dirty="0" smtClean="0"/>
              <a:t>Memphis Center (ZME)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1563" t="15556" r="13270" b="6667"/>
          <a:stretch/>
        </p:blipFill>
        <p:spPr>
          <a:xfrm>
            <a:off x="429208" y="1048422"/>
            <a:ext cx="8229600" cy="5818909"/>
          </a:xfrm>
          <a:prstGeom prst="rect">
            <a:avLst/>
          </a:prstGeom>
        </p:spPr>
      </p:pic>
    </p:spTree>
    <p:extLst>
      <p:ext uri="{BB962C8B-B14F-4D97-AF65-F5344CB8AC3E}">
        <p14:creationId xmlns:p14="http://schemas.microsoft.com/office/powerpoint/2010/main" val="4185741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a:srcRect l="11563" t="13333" r="12416" b="2222"/>
          <a:stretch/>
        </p:blipFill>
        <p:spPr>
          <a:xfrm>
            <a:off x="533400" y="7776"/>
            <a:ext cx="8077200" cy="6897384"/>
          </a:xfrm>
          <a:prstGeom prst="rect">
            <a:avLst/>
          </a:prstGeom>
        </p:spPr>
      </p:pic>
    </p:spTree>
    <p:extLst>
      <p:ext uri="{BB962C8B-B14F-4D97-AF65-F5344CB8AC3E}">
        <p14:creationId xmlns:p14="http://schemas.microsoft.com/office/powerpoint/2010/main" val="1568876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63" t="13333" r="12416" b="2222"/>
          <a:stretch/>
        </p:blipFill>
        <p:spPr>
          <a:xfrm>
            <a:off x="457200" y="-76200"/>
            <a:ext cx="8226490" cy="7024868"/>
          </a:xfrm>
          <a:prstGeom prst="rect">
            <a:avLst/>
          </a:prstGeom>
        </p:spPr>
      </p:pic>
    </p:spTree>
    <p:extLst>
      <p:ext uri="{BB962C8B-B14F-4D97-AF65-F5344CB8AC3E}">
        <p14:creationId xmlns:p14="http://schemas.microsoft.com/office/powerpoint/2010/main" val="2290543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63" t="14445" r="12416" b="2222"/>
          <a:stretch/>
        </p:blipFill>
        <p:spPr>
          <a:xfrm>
            <a:off x="533400" y="0"/>
            <a:ext cx="8153400" cy="6870843"/>
          </a:xfrm>
          <a:prstGeom prst="rect">
            <a:avLst/>
          </a:prstGeom>
        </p:spPr>
      </p:pic>
    </p:spTree>
    <p:extLst>
      <p:ext uri="{BB962C8B-B14F-4D97-AF65-F5344CB8AC3E}">
        <p14:creationId xmlns:p14="http://schemas.microsoft.com/office/powerpoint/2010/main" val="3140377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85800" y="0"/>
            <a:ext cx="7772400" cy="6858000"/>
          </a:xfrm>
          <a:prstGeom prst="rect">
            <a:avLst/>
          </a:prstGeom>
        </p:spPr>
      </p:pic>
    </p:spTree>
    <p:extLst>
      <p:ext uri="{BB962C8B-B14F-4D97-AF65-F5344CB8AC3E}">
        <p14:creationId xmlns:p14="http://schemas.microsoft.com/office/powerpoint/2010/main" val="2282601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696200" cy="1143000"/>
          </a:xfrm>
        </p:spPr>
        <p:txBody>
          <a:bodyPr>
            <a:normAutofit/>
          </a:bodyPr>
          <a:lstStyle/>
          <a:p>
            <a:r>
              <a:rPr lang="en-US" dirty="0" smtClean="0"/>
              <a:t>Are there more Non-GIS uses?</a:t>
            </a:r>
            <a:endParaRPr lang="en-US" dirty="0"/>
          </a:p>
        </p:txBody>
      </p:sp>
      <p:sp>
        <p:nvSpPr>
          <p:cNvPr id="3" name="TextBox 2"/>
          <p:cNvSpPr txBox="1"/>
          <p:nvPr/>
        </p:nvSpPr>
        <p:spPr>
          <a:xfrm>
            <a:off x="3737161" y="3276600"/>
            <a:ext cx="1898277" cy="1015663"/>
          </a:xfrm>
          <a:prstGeom prst="rect">
            <a:avLst/>
          </a:prstGeom>
          <a:solidFill>
            <a:srgbClr val="FF0000"/>
          </a:solidFill>
        </p:spPr>
        <p:txBody>
          <a:bodyPr wrap="none" rtlCol="0">
            <a:spAutoFit/>
          </a:bodyPr>
          <a:lstStyle/>
          <a:p>
            <a:r>
              <a:rPr lang="en-US" sz="6000" dirty="0" smtClean="0"/>
              <a:t>YES!!</a:t>
            </a:r>
            <a:endParaRPr lang="en-US" sz="6000" dirty="0"/>
          </a:p>
        </p:txBody>
      </p:sp>
    </p:spTree>
    <p:extLst>
      <p:ext uri="{BB962C8B-B14F-4D97-AF65-F5344CB8AC3E}">
        <p14:creationId xmlns:p14="http://schemas.microsoft.com/office/powerpoint/2010/main" val="17618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
                                        </p:tgtEl>
                                        <p:attrNameLst>
                                          <p:attrName>fillcolor</p:attrName>
                                        </p:attrNameLst>
                                      </p:cBhvr>
                                      <p:to>
                                        <a:schemeClr val="accent2"/>
                                      </p:to>
                                    </p:animClr>
                                    <p:set>
                                      <p:cBhvr>
                                        <p:cTn id="12" dur="2000" fill="hold"/>
                                        <p:tgtEl>
                                          <p:spTgt spid="3"/>
                                        </p:tgtEl>
                                        <p:attrNameLst>
                                          <p:attrName>fill.type</p:attrName>
                                        </p:attrNameLst>
                                      </p:cBhvr>
                                      <p:to>
                                        <p:strVal val="solid"/>
                                      </p:to>
                                    </p:set>
                                    <p:set>
                                      <p:cBhvr>
                                        <p:cTn id="13"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0" y="0"/>
            <a:ext cx="44958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778"/>
          <a:stretch/>
        </p:blipFill>
        <p:spPr>
          <a:xfrm>
            <a:off x="4495800" y="0"/>
            <a:ext cx="4648200" cy="6821197"/>
          </a:xfrm>
          <a:prstGeom prst="rect">
            <a:avLst/>
          </a:prstGeom>
        </p:spPr>
      </p:pic>
    </p:spTree>
    <p:extLst>
      <p:ext uri="{BB962C8B-B14F-4D97-AF65-F5344CB8AC3E}">
        <p14:creationId xmlns:p14="http://schemas.microsoft.com/office/powerpoint/2010/main" val="281316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2222"/>
          <a:stretch/>
        </p:blipFill>
        <p:spPr>
          <a:xfrm>
            <a:off x="1371600" y="0"/>
            <a:ext cx="6026113" cy="6858000"/>
          </a:xfrm>
          <a:prstGeom prst="rect">
            <a:avLst/>
          </a:prstGeom>
        </p:spPr>
      </p:pic>
      <p:pic>
        <p:nvPicPr>
          <p:cNvPr id="4098" name="Picture 2" descr="Daily Stats"/>
          <p:cNvPicPr>
            <a:picLocks noChangeAspect="1" noChangeArrowheads="1"/>
          </p:cNvPicPr>
          <p:nvPr/>
        </p:nvPicPr>
        <p:blipFill rotWithShape="1">
          <a:blip r:embed="rId3">
            <a:extLst>
              <a:ext uri="{28A0092B-C50C-407E-A947-70E740481C1C}">
                <a14:useLocalDpi xmlns:a14="http://schemas.microsoft.com/office/drawing/2010/main" val="0"/>
              </a:ext>
            </a:extLst>
          </a:blip>
          <a:srcRect t="58461" b="6461"/>
          <a:stretch/>
        </p:blipFill>
        <p:spPr bwMode="auto">
          <a:xfrm>
            <a:off x="438298" y="702425"/>
            <a:ext cx="7892716" cy="545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10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125" y="242887"/>
            <a:ext cx="7905750" cy="6372225"/>
          </a:xfrm>
          <a:prstGeom prst="rect">
            <a:avLst/>
          </a:prstGeom>
        </p:spPr>
      </p:pic>
      <p:pic>
        <p:nvPicPr>
          <p:cNvPr id="3" name="Picture 2"/>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1165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6700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CWSU Decision Support</a:t>
            </a:r>
            <a:endParaRPr lang="en-US" dirty="0"/>
          </a:p>
        </p:txBody>
      </p:sp>
      <p:sp>
        <p:nvSpPr>
          <p:cNvPr id="3" name="Content Placeholder 2"/>
          <p:cNvSpPr>
            <a:spLocks noGrp="1"/>
          </p:cNvSpPr>
          <p:nvPr>
            <p:ph idx="1"/>
          </p:nvPr>
        </p:nvSpPr>
        <p:spPr/>
        <p:txBody>
          <a:bodyPr>
            <a:normAutofit lnSpcReduction="10000"/>
          </a:bodyPr>
          <a:lstStyle/>
          <a:p>
            <a:r>
              <a:rPr lang="en-US" dirty="0" smtClean="0"/>
              <a:t>The reason we are located with the FAA is to get the most reliable weather and forecast information to as many controllers as possible, mainly this is to talk to Traffic Management (TMU) about routing issues due to weather. But also to keep controllers sitting on the scope in the areas, towers and TRACONs alert to occurring and forecast phenomena as well. What does everyone understand?</a:t>
            </a:r>
            <a:endParaRPr lang="en-US" dirty="0"/>
          </a:p>
        </p:txBody>
      </p:sp>
      <p:pic>
        <p:nvPicPr>
          <p:cNvPr id="4" name="Picture 3"/>
          <p:cNvPicPr>
            <a:picLocks noChangeAspect="1"/>
          </p:cNvPicPr>
          <p:nvPr/>
        </p:nvPicPr>
        <p:blipFill>
          <a:blip r:embed="rId2"/>
          <a:stretch>
            <a:fillRect/>
          </a:stretch>
        </p:blipFill>
        <p:spPr>
          <a:xfrm>
            <a:off x="1590261" y="0"/>
            <a:ext cx="5963478" cy="6858000"/>
          </a:xfrm>
          <a:prstGeom prst="rect">
            <a:avLst/>
          </a:prstGeom>
        </p:spPr>
      </p:pic>
    </p:spTree>
    <p:extLst>
      <p:ext uri="{BB962C8B-B14F-4D97-AF65-F5344CB8AC3E}">
        <p14:creationId xmlns:p14="http://schemas.microsoft.com/office/powerpoint/2010/main" val="403800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create Graphics? </a:t>
            </a:r>
            <a:endParaRPr lang="en-US" dirty="0"/>
          </a:p>
        </p:txBody>
      </p:sp>
      <p:sp>
        <p:nvSpPr>
          <p:cNvPr id="3" name="Content Placeholder 2"/>
          <p:cNvSpPr>
            <a:spLocks noGrp="1"/>
          </p:cNvSpPr>
          <p:nvPr>
            <p:ph idx="1"/>
          </p:nvPr>
        </p:nvSpPr>
        <p:spPr/>
        <p:txBody>
          <a:bodyPr/>
          <a:lstStyle/>
          <a:p>
            <a:r>
              <a:rPr lang="en-US" dirty="0" smtClean="0"/>
              <a:t>First I use a PHP Script to grab data usually from AWC or some other source.</a:t>
            </a:r>
          </a:p>
          <a:p>
            <a:r>
              <a:rPr lang="en-US" dirty="0" smtClean="0"/>
              <a:t>The PHP Script puts the data into the </a:t>
            </a:r>
            <a:r>
              <a:rPr lang="en-US" dirty="0" err="1" smtClean="0"/>
              <a:t>Postgresql</a:t>
            </a:r>
            <a:r>
              <a:rPr lang="en-US" dirty="0" smtClean="0"/>
              <a:t> database with a GIS built in called </a:t>
            </a:r>
            <a:r>
              <a:rPr lang="en-US" dirty="0" err="1" smtClean="0"/>
              <a:t>PostGIS</a:t>
            </a:r>
            <a:r>
              <a:rPr lang="en-US" dirty="0" smtClean="0"/>
              <a:t>.</a:t>
            </a:r>
          </a:p>
          <a:p>
            <a:r>
              <a:rPr lang="en-US" dirty="0" smtClean="0"/>
              <a:t>Boundaries of Center/TRACONs/Sectors already reside on Database</a:t>
            </a:r>
          </a:p>
          <a:p>
            <a:r>
              <a:rPr lang="en-US" dirty="0" smtClean="0"/>
              <a:t>So we got tables…</a:t>
            </a:r>
            <a:endParaRPr lang="en-US" dirty="0"/>
          </a:p>
        </p:txBody>
      </p:sp>
      <p:sp>
        <p:nvSpPr>
          <p:cNvPr id="5" name="Rectangle 2"/>
          <p:cNvSpPr>
            <a:spLocks noChangeArrowheads="1"/>
          </p:cNvSpPr>
          <p:nvPr/>
        </p:nvSpPr>
        <p:spPr bwMode="auto">
          <a:xfrm>
            <a:off x="0" y="0"/>
            <a:ext cx="9144000" cy="13665279"/>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smtClean="0">
                <a:ln>
                  <a:noFill/>
                </a:ln>
                <a:solidFill>
                  <a:schemeClr val="tx1"/>
                </a:solidFill>
                <a:effectLst/>
                <a:latin typeface="Arial" panose="020B0604020202020204" pitchFamily="34" charset="0"/>
              </a:rPr>
              <a:t>postgis</a:t>
            </a:r>
            <a:r>
              <a:rPr kumimoji="0" lang="en-US" altLang="en-US" sz="1800" b="0" i="0" u="none" strike="noStrike" cap="none" normalizeH="0" baseline="0" dirty="0" smtClean="0">
                <a:ln>
                  <a:noFill/>
                </a:ln>
                <a:solidFill>
                  <a:schemeClr val="tx1"/>
                </a:solidFill>
                <a:effectLst/>
                <a:latin typeface="Arial" panose="020B0604020202020204" pitchFamily="34" charset="0"/>
              </a:rPr>
              <a:t>=# select </a:t>
            </a:r>
            <a:r>
              <a:rPr kumimoji="0" lang="en-US" altLang="en-US" sz="1800" b="0" i="0" u="none" strike="noStrike" cap="none" normalizeH="0" baseline="0" dirty="0" err="1" smtClean="0">
                <a:ln>
                  <a:noFill/>
                </a:ln>
                <a:solidFill>
                  <a:schemeClr val="tx1"/>
                </a:solidFill>
                <a:effectLst/>
                <a:latin typeface="Arial" panose="020B0604020202020204" pitchFamily="34" charset="0"/>
              </a:rPr>
              <a:t>geom</a:t>
            </a:r>
            <a:r>
              <a:rPr kumimoji="0" lang="en-US" altLang="en-US" sz="1800" b="0" i="0" u="none" strike="noStrike" cap="none" normalizeH="0" baseline="0" dirty="0" smtClean="0">
                <a:ln>
                  <a:noFill/>
                </a:ln>
                <a:solidFill>
                  <a:schemeClr val="tx1"/>
                </a:solidFill>
                <a:effectLst/>
                <a:latin typeface="Arial" panose="020B0604020202020204" pitchFamily="34" charset="0"/>
              </a:rPr>
              <a:t> from </a:t>
            </a:r>
            <a:r>
              <a:rPr kumimoji="0" lang="en-US" altLang="en-US" sz="1800" b="0" i="0" u="none" strike="noStrike" cap="none" normalizeH="0" baseline="0" dirty="0" err="1" smtClean="0">
                <a:ln>
                  <a:noFill/>
                </a:ln>
                <a:solidFill>
                  <a:schemeClr val="tx1"/>
                </a:solidFill>
                <a:effectLst/>
                <a:latin typeface="Arial" panose="020B0604020202020204" pitchFamily="34" charset="0"/>
              </a:rPr>
              <a:t>sigmet</a:t>
            </a:r>
            <a:r>
              <a:rPr kumimoji="0" lang="en-US" altLang="en-US" sz="1800" b="0" i="0" u="none" strike="noStrike" cap="none" normalizeH="0" baseline="0" dirty="0" smtClean="0">
                <a:ln>
                  <a:noFill/>
                </a:ln>
                <a:solidFill>
                  <a:schemeClr val="tx1"/>
                </a:solidFill>
                <a:effectLst/>
                <a:latin typeface="Arial" panose="020B0604020202020204" pitchFamily="34" charset="0"/>
              </a:rPr>
              <a:t>;</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err="1" smtClean="0">
                <a:ln>
                  <a:noFill/>
                </a:ln>
                <a:solidFill>
                  <a:schemeClr val="tx1"/>
                </a:solidFill>
                <a:effectLst/>
                <a:latin typeface="Arial" panose="020B0604020202020204" pitchFamily="34" charset="0"/>
              </a:rPr>
              <a:t>geom</a:t>
            </a:r>
            <a:r>
              <a:rPr kumimoji="0" lang="en-US" altLang="en-US" sz="1800" b="0" i="0" u="none" strike="noStrike" cap="none" normalizeH="0" baseline="0" dirty="0" smtClean="0">
                <a:ln>
                  <a:noFill/>
                </a:ln>
                <a:solidFill>
                  <a:schemeClr val="tx1"/>
                </a:solidFill>
                <a:effectLst/>
                <a:latin typeface="Arial" panose="020B0604020202020204" pitchFamily="34" charset="0"/>
              </a:rPr>
              <a:t>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accent1">
                    <a:lumMod val="40000"/>
                    <a:lumOff val="60000"/>
                  </a:schemeClr>
                </a:solidFill>
                <a:effectLst/>
                <a:latin typeface="Arial" panose="020B0604020202020204" pitchFamily="34" charset="0"/>
              </a:rPr>
              <a:t>---------------------------------------------------------------------------------------------------------------------------------------------------------------------------------------------------------------------------------------------</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0103000020E610000001000000050000000000000000905CC01F85EB51B8BE4340E17A14AE47515CC07B14AE47E15A43401F85EB51B88E5CC0B81E85EB51F842400AD7A3703DEA5CC01F85EB51B81E43400000000000905CC01F85EB51B8BE4340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0103000020E610000001000000050000000000000000905CC01F85EB51B8BE4340E17A14AE47515CC07B14AE47E15A43401F85EB51B88E5CC0B81E85EB51F842400AD7A3703DEA5CC01F85EB51B81E43400000000000905CC01F85EB51B8BE4340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lang="en-US" altLang="en-US" dirty="0">
                <a:latin typeface="Arial" panose="020B0604020202020204" pitchFamily="34" charset="0"/>
              </a:rPr>
              <a:t>0103000020E61000000100000006000000A4703D0AD77354C03333333333F33E40F6285C8FC29554C09A99999999D93D4052B81E85EB7154C048E17A14AE073B40E17A14AE47A154C048E17A14AE873A4014AE47E17AD454C014AE47E17AD43D40A4703D0AD77354C03333333333F33E40</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0103000020E61000000100000006000000A4703D0AD77354C03333333333F33E40F6285C8FC29554C09A99999999D93D4052B81E85EB7154C048E17A14AE073B40E17A14AE47A154C048E17A14AE873A4014AE47E17AD454C014AE47E17AD43D40A4703D0AD77354C03333333333F33E40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0103000020E6100000010000000600000052B81E85EB415DC085EB51B81EA545405C8FC2F5280C5DC05C8FC2F5289C45400000000000205DC01F85EB51B8FE424048E17A14AE975DC0295C8FC2F508424014AE47E17AF45DC05C8FC2F528DC424052B81E85EB415DC085EB51B81EA54540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0103000020E61000000100000006000000AE47E17A141E54C00AD7A3703D2A454048E17A14AEC753C0CDCCCCCCCCAC444048E17A14AE3754C0A4703D0AD7634240D7A3703D0A1755C048E17A14AE47424033333333334355C05C8FC2F528FC4340AE47E17A141E54C00AD7A3703D2A4540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0103000020E6100000010000000600000052B81E85EB415DC085EB51B81EA545405C8FC2F5280C5DC05C8FC2F5289C45400000000000205DC01F85EB51B8FE424048E17A14AE975DC0295C8FC2F508424014AE47E17AF45DC05C8FC2F528DC424052B81E85EB415DC085EB51B81EA54540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0103000020E61000000100000006000000AE47E17A141E54C00AD7A3703D2A454048E17A14AEC753C0CDCCCCCCCCAC444048E17A14AE3754C0A4703D0AD7634240D7A3703D0A1755C048E17A14AE47424033333333334355C05C8FC2F528FC4340AE47E17A141E54C00AD7A3703D2A4540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0103000020E6100000010000000900000052B81E85EB9154C0CDCCCCCCCCCC45408FC2F5285CCF54C033333333337345405C8FC2F528DC54C0A4703D0AD72345408FC2F5285CCF54C0713D0AD7A3B044405C8FC2F528AC54C09A99999999B9444048E17A14AEB754C0C3F5285C8F2245401F85EB51B8</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AE54C0B81E85EB51584540B81E85EB517854C06666666666A6454052B81E85EB9154C0CDCCCCCCCCCC4540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0103000020E61000000100000005000000713D0AD7A3F056C07B14AE47E15A454052B81E85EBF156C07B14AE47E19A4440B81E85EB512857C08FC2F5285C8F4440D7A3703D0AA757C08FC2F5285C2F4540713D0AD7A3F056C07B14AE47E15A4540</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 0103000020E6100000010000000900000052B81E85EB9154C0CDCCCCCCCCCC45408FC2F5285CCF54C033333333</a:t>
            </a:r>
          </a:p>
        </p:txBody>
      </p:sp>
      <p:sp>
        <p:nvSpPr>
          <p:cNvPr id="8" name="Rectangle 7"/>
          <p:cNvSpPr/>
          <p:nvPr/>
        </p:nvSpPr>
        <p:spPr>
          <a:xfrm>
            <a:off x="-24882" y="0"/>
            <a:ext cx="3006012" cy="8679299"/>
          </a:xfrm>
          <a:prstGeom prst="rect">
            <a:avLst/>
          </a:prstGeom>
          <a:solidFill>
            <a:srgbClr val="FFC000"/>
          </a:solidFill>
        </p:spPr>
        <p:txBody>
          <a:bodyPr wrap="square">
            <a:spAutoFit/>
          </a:bodyPr>
          <a:lstStyle/>
          <a:p>
            <a:r>
              <a:rPr lang="en-US" dirty="0" err="1">
                <a:latin typeface="arial" panose="020B0604020202020204" pitchFamily="34" charset="0"/>
              </a:rPr>
              <a:t>postgis</a:t>
            </a:r>
            <a:r>
              <a:rPr lang="en-US" dirty="0">
                <a:latin typeface="arial" panose="020B0604020202020204" pitchFamily="34" charset="0"/>
              </a:rPr>
              <a:t>=# select * from </a:t>
            </a:r>
            <a:r>
              <a:rPr lang="en-US" dirty="0" err="1">
                <a:latin typeface="arial" panose="020B0604020202020204" pitchFamily="34" charset="0"/>
              </a:rPr>
              <a:t>pirep_sol</a:t>
            </a:r>
            <a:r>
              <a:rPr lang="en-US" dirty="0">
                <a:latin typeface="arial" panose="020B0604020202020204" pitchFamily="34" charset="0"/>
              </a:rPr>
              <a:t>;</a:t>
            </a:r>
            <a:br>
              <a:rPr lang="en-US" dirty="0">
                <a:latin typeface="arial" panose="020B0604020202020204" pitchFamily="34" charset="0"/>
              </a:rPr>
            </a:br>
            <a:r>
              <a:rPr lang="en-US" dirty="0">
                <a:latin typeface="arial" panose="020B0604020202020204" pitchFamily="34" charset="0"/>
              </a:rPr>
              <a:t> sector | solicit | area </a:t>
            </a:r>
            <a:br>
              <a:rPr lang="en-US" dirty="0">
                <a:latin typeface="arial" panose="020B0604020202020204" pitchFamily="34" charset="0"/>
              </a:rPr>
            </a:br>
            <a:r>
              <a:rPr lang="en-US" dirty="0">
                <a:latin typeface="arial" panose="020B0604020202020204" pitchFamily="34" charset="0"/>
              </a:rPr>
              <a:t>--------+---------+------</a:t>
            </a:r>
            <a:br>
              <a:rPr lang="en-US" dirty="0">
                <a:latin typeface="arial" panose="020B0604020202020204" pitchFamily="34" charset="0"/>
              </a:rPr>
            </a:br>
            <a:r>
              <a:rPr lang="en-US" dirty="0">
                <a:latin typeface="arial" panose="020B0604020202020204" pitchFamily="34" charset="0"/>
              </a:rPr>
              <a:t> 01     | n       | 3</a:t>
            </a:r>
            <a:br>
              <a:rPr lang="en-US" dirty="0">
                <a:latin typeface="arial" panose="020B0604020202020204" pitchFamily="34" charset="0"/>
              </a:rPr>
            </a:br>
            <a:r>
              <a:rPr lang="en-US" dirty="0">
                <a:latin typeface="arial" panose="020B0604020202020204" pitchFamily="34" charset="0"/>
              </a:rPr>
              <a:t> 02     | y       | 3</a:t>
            </a:r>
            <a:br>
              <a:rPr lang="en-US" dirty="0">
                <a:latin typeface="arial" panose="020B0604020202020204" pitchFamily="34" charset="0"/>
              </a:rPr>
            </a:br>
            <a:r>
              <a:rPr lang="en-US" dirty="0">
                <a:latin typeface="arial" panose="020B0604020202020204" pitchFamily="34" charset="0"/>
              </a:rPr>
              <a:t> 03     | n       | 2</a:t>
            </a:r>
            <a:br>
              <a:rPr lang="en-US" dirty="0">
                <a:latin typeface="arial" panose="020B0604020202020204" pitchFamily="34" charset="0"/>
              </a:rPr>
            </a:br>
            <a:r>
              <a:rPr lang="en-US" dirty="0">
                <a:latin typeface="arial" panose="020B0604020202020204" pitchFamily="34" charset="0"/>
              </a:rPr>
              <a:t> 04     | y       | 2</a:t>
            </a:r>
            <a:br>
              <a:rPr lang="en-US" dirty="0">
                <a:latin typeface="arial" panose="020B0604020202020204" pitchFamily="34" charset="0"/>
              </a:rPr>
            </a:br>
            <a:r>
              <a:rPr lang="en-US" dirty="0">
                <a:latin typeface="arial" panose="020B0604020202020204" pitchFamily="34" charset="0"/>
              </a:rPr>
              <a:t> 05     | n       | 1</a:t>
            </a:r>
            <a:br>
              <a:rPr lang="en-US" dirty="0">
                <a:latin typeface="arial" panose="020B0604020202020204" pitchFamily="34" charset="0"/>
              </a:rPr>
            </a:br>
            <a:r>
              <a:rPr lang="en-US" dirty="0">
                <a:latin typeface="arial" panose="020B0604020202020204" pitchFamily="34" charset="0"/>
              </a:rPr>
              <a:t> 07     | n       | 1</a:t>
            </a:r>
            <a:br>
              <a:rPr lang="en-US" dirty="0">
                <a:latin typeface="arial" panose="020B0604020202020204" pitchFamily="34" charset="0"/>
              </a:rPr>
            </a:br>
            <a:r>
              <a:rPr lang="en-US" dirty="0">
                <a:latin typeface="arial" panose="020B0604020202020204" pitchFamily="34" charset="0"/>
              </a:rPr>
              <a:t> 12     | n       | 6</a:t>
            </a:r>
            <a:br>
              <a:rPr lang="en-US" dirty="0">
                <a:latin typeface="arial" panose="020B0604020202020204" pitchFamily="34" charset="0"/>
              </a:rPr>
            </a:br>
            <a:r>
              <a:rPr lang="en-US" dirty="0">
                <a:latin typeface="arial" panose="020B0604020202020204" pitchFamily="34" charset="0"/>
              </a:rPr>
              <a:t> 13     | y       | 6</a:t>
            </a:r>
            <a:br>
              <a:rPr lang="en-US" dirty="0">
                <a:latin typeface="arial" panose="020B0604020202020204" pitchFamily="34" charset="0"/>
              </a:rPr>
            </a:br>
            <a:r>
              <a:rPr lang="en-US" dirty="0">
                <a:latin typeface="arial" panose="020B0604020202020204" pitchFamily="34" charset="0"/>
              </a:rPr>
              <a:t> 14     | n       | 6</a:t>
            </a:r>
            <a:br>
              <a:rPr lang="en-US" dirty="0">
                <a:latin typeface="arial" panose="020B0604020202020204" pitchFamily="34" charset="0"/>
              </a:rPr>
            </a:br>
            <a:r>
              <a:rPr lang="en-US" dirty="0">
                <a:latin typeface="arial" panose="020B0604020202020204" pitchFamily="34" charset="0"/>
              </a:rPr>
              <a:t> 15     | n       | 4</a:t>
            </a:r>
            <a:br>
              <a:rPr lang="en-US" dirty="0">
                <a:latin typeface="arial" panose="020B0604020202020204" pitchFamily="34" charset="0"/>
              </a:rPr>
            </a:br>
            <a:r>
              <a:rPr lang="en-US" dirty="0">
                <a:latin typeface="arial" panose="020B0604020202020204" pitchFamily="34" charset="0"/>
              </a:rPr>
              <a:t> 40     | n       | 5</a:t>
            </a:r>
            <a:br>
              <a:rPr lang="en-US" dirty="0">
                <a:latin typeface="arial" panose="020B0604020202020204" pitchFamily="34" charset="0"/>
              </a:rPr>
            </a:br>
            <a:r>
              <a:rPr lang="en-US" dirty="0">
                <a:latin typeface="arial" panose="020B0604020202020204" pitchFamily="34" charset="0"/>
              </a:rPr>
              <a:t> 41     | n       | 5</a:t>
            </a:r>
            <a:br>
              <a:rPr lang="en-US" dirty="0">
                <a:latin typeface="arial" panose="020B0604020202020204" pitchFamily="34" charset="0"/>
              </a:rPr>
            </a:br>
            <a:r>
              <a:rPr lang="en-US" dirty="0">
                <a:latin typeface="arial" panose="020B0604020202020204" pitchFamily="34" charset="0"/>
              </a:rPr>
              <a:t> 42     | n       | 6</a:t>
            </a:r>
            <a:br>
              <a:rPr lang="en-US" dirty="0">
                <a:latin typeface="arial" panose="020B0604020202020204" pitchFamily="34" charset="0"/>
              </a:rPr>
            </a:br>
            <a:r>
              <a:rPr lang="en-US" dirty="0">
                <a:latin typeface="arial" panose="020B0604020202020204" pitchFamily="34" charset="0"/>
              </a:rPr>
              <a:t> 60     | n       | 5</a:t>
            </a:r>
            <a:br>
              <a:rPr lang="en-US" dirty="0">
                <a:latin typeface="arial" panose="020B0604020202020204" pitchFamily="34" charset="0"/>
              </a:rPr>
            </a:br>
            <a:r>
              <a:rPr lang="en-US" dirty="0">
                <a:latin typeface="arial" panose="020B0604020202020204" pitchFamily="34" charset="0"/>
              </a:rPr>
              <a:t> 65     | n       | 4</a:t>
            </a:r>
            <a:br>
              <a:rPr lang="en-US" dirty="0">
                <a:latin typeface="arial" panose="020B0604020202020204" pitchFamily="34" charset="0"/>
              </a:rPr>
            </a:br>
            <a:r>
              <a:rPr lang="en-US" dirty="0">
                <a:latin typeface="arial" panose="020B0604020202020204" pitchFamily="34" charset="0"/>
              </a:rPr>
              <a:t> 66     | n       | 4</a:t>
            </a:r>
            <a:br>
              <a:rPr lang="en-US" dirty="0">
                <a:latin typeface="arial" panose="020B0604020202020204" pitchFamily="34" charset="0"/>
              </a:rPr>
            </a:br>
            <a:r>
              <a:rPr lang="en-US" dirty="0">
                <a:latin typeface="arial" panose="020B0604020202020204" pitchFamily="34" charset="0"/>
              </a:rPr>
              <a:t> 67     | n       | 4</a:t>
            </a:r>
            <a:br>
              <a:rPr lang="en-US" dirty="0">
                <a:latin typeface="arial" panose="020B0604020202020204" pitchFamily="34" charset="0"/>
              </a:rPr>
            </a:br>
            <a:r>
              <a:rPr lang="en-US" dirty="0">
                <a:latin typeface="arial" panose="020B0604020202020204" pitchFamily="34" charset="0"/>
              </a:rPr>
              <a:t> MEM    | n       | 0</a:t>
            </a:r>
            <a:br>
              <a:rPr lang="en-US" dirty="0">
                <a:latin typeface="arial" panose="020B0604020202020204" pitchFamily="34" charset="0"/>
              </a:rPr>
            </a:br>
            <a:r>
              <a:rPr lang="en-US" dirty="0">
                <a:latin typeface="arial" panose="020B0604020202020204" pitchFamily="34" charset="0"/>
              </a:rPr>
              <a:t> FSM    | n       | 0</a:t>
            </a:r>
            <a:br>
              <a:rPr lang="en-US" dirty="0">
                <a:latin typeface="arial" panose="020B0604020202020204" pitchFamily="34" charset="0"/>
              </a:rPr>
            </a:br>
            <a:r>
              <a:rPr lang="en-US" dirty="0">
                <a:latin typeface="arial" panose="020B0604020202020204" pitchFamily="34" charset="0"/>
              </a:rPr>
              <a:t> JAN    | n       | 0</a:t>
            </a:r>
            <a:br>
              <a:rPr lang="en-US" dirty="0">
                <a:latin typeface="arial" panose="020B0604020202020204" pitchFamily="34" charset="0"/>
              </a:rPr>
            </a:br>
            <a:r>
              <a:rPr lang="en-US" dirty="0">
                <a:latin typeface="arial" panose="020B0604020202020204" pitchFamily="34" charset="0"/>
              </a:rPr>
              <a:t> HSV    | y       | 0</a:t>
            </a:r>
            <a:br>
              <a:rPr lang="en-US" dirty="0">
                <a:latin typeface="arial" panose="020B0604020202020204" pitchFamily="34" charset="0"/>
              </a:rPr>
            </a:br>
            <a:r>
              <a:rPr lang="en-US" dirty="0">
                <a:latin typeface="arial" panose="020B0604020202020204" pitchFamily="34" charset="0"/>
              </a:rPr>
              <a:t> BNA    | n       | 0</a:t>
            </a:r>
            <a:br>
              <a:rPr lang="en-US" dirty="0">
                <a:latin typeface="arial" panose="020B0604020202020204" pitchFamily="34" charset="0"/>
              </a:rPr>
            </a:br>
            <a:r>
              <a:rPr lang="en-US" dirty="0">
                <a:latin typeface="arial" panose="020B0604020202020204" pitchFamily="34" charset="0"/>
              </a:rPr>
              <a:t> HOP    | n       | 0</a:t>
            </a:r>
            <a:br>
              <a:rPr lang="en-US" dirty="0">
                <a:latin typeface="arial" panose="020B0604020202020204" pitchFamily="34" charset="0"/>
              </a:rPr>
            </a:br>
            <a:r>
              <a:rPr lang="en-US" dirty="0">
                <a:latin typeface="arial" panose="020B0604020202020204" pitchFamily="34" charset="0"/>
              </a:rPr>
              <a:t> LIT    | n       | 0</a:t>
            </a:r>
            <a:br>
              <a:rPr lang="en-US" dirty="0">
                <a:latin typeface="arial" panose="020B0604020202020204" pitchFamily="34" charset="0"/>
              </a:rPr>
            </a:br>
            <a:r>
              <a:rPr lang="en-US" dirty="0">
                <a:latin typeface="arial" panose="020B0604020202020204" pitchFamily="34" charset="0"/>
              </a:rPr>
              <a:t> XNA    | y       | 0</a:t>
            </a:r>
            <a:br>
              <a:rPr lang="en-US" dirty="0">
                <a:latin typeface="arial" panose="020B0604020202020204" pitchFamily="34" charset="0"/>
              </a:rPr>
            </a:br>
            <a:r>
              <a:rPr lang="en-US" dirty="0">
                <a:latin typeface="arial" panose="020B0604020202020204" pitchFamily="34" charset="0"/>
              </a:rPr>
              <a:t>(25 rows)</a:t>
            </a:r>
            <a:br>
              <a:rPr lang="en-US" dirty="0">
                <a:latin typeface="arial" panose="020B0604020202020204" pitchFamily="34" charset="0"/>
              </a:rPr>
            </a:br>
            <a:endParaRPr lang="en-US" dirty="0"/>
          </a:p>
        </p:txBody>
      </p:sp>
      <p:sp>
        <p:nvSpPr>
          <p:cNvPr id="9" name="Rectangle 8"/>
          <p:cNvSpPr/>
          <p:nvPr/>
        </p:nvSpPr>
        <p:spPr>
          <a:xfrm>
            <a:off x="2858278" y="3110"/>
            <a:ext cx="3234612" cy="12834283"/>
          </a:xfrm>
          <a:prstGeom prst="rect">
            <a:avLst/>
          </a:prstGeom>
          <a:solidFill>
            <a:schemeClr val="accent2"/>
          </a:solidFill>
        </p:spPr>
        <p:txBody>
          <a:bodyPr wrap="square">
            <a:spAutoFit/>
          </a:bodyPr>
          <a:lstStyle/>
          <a:p>
            <a:r>
              <a:rPr lang="en-US" dirty="0" err="1">
                <a:latin typeface="arial" panose="020B0604020202020204" pitchFamily="34" charset="0"/>
              </a:rPr>
              <a:t>postgis</a:t>
            </a:r>
            <a:r>
              <a:rPr lang="en-US" dirty="0">
                <a:latin typeface="arial" panose="020B0604020202020204" pitchFamily="34" charset="0"/>
              </a:rPr>
              <a:t>=# select * from </a:t>
            </a:r>
            <a:r>
              <a:rPr lang="en-US" dirty="0" err="1">
                <a:latin typeface="arial" panose="020B0604020202020204" pitchFamily="34" charset="0"/>
              </a:rPr>
              <a:t>modt_sec</a:t>
            </a:r>
            <a:r>
              <a:rPr lang="en-US" dirty="0">
                <a:latin typeface="arial" panose="020B0604020202020204" pitchFamily="34" charset="0"/>
              </a:rPr>
              <a:t>;</a:t>
            </a:r>
            <a:br>
              <a:rPr lang="en-US" dirty="0">
                <a:latin typeface="arial" panose="020B0604020202020204" pitchFamily="34" charset="0"/>
              </a:rPr>
            </a:br>
            <a:r>
              <a:rPr lang="en-US" dirty="0">
                <a:latin typeface="arial" panose="020B0604020202020204" pitchFamily="34" charset="0"/>
              </a:rPr>
              <a:t> sector | mod | area </a:t>
            </a:r>
            <a:br>
              <a:rPr lang="en-US" dirty="0">
                <a:latin typeface="arial" panose="020B0604020202020204" pitchFamily="34" charset="0"/>
              </a:rPr>
            </a:br>
            <a:r>
              <a:rPr lang="en-US" dirty="0">
                <a:latin typeface="arial" panose="020B0604020202020204" pitchFamily="34" charset="0"/>
              </a:rPr>
              <a:t>--------+-----+------</a:t>
            </a:r>
            <a:br>
              <a:rPr lang="en-US" dirty="0">
                <a:latin typeface="arial" panose="020B0604020202020204" pitchFamily="34" charset="0"/>
              </a:rPr>
            </a:br>
            <a:r>
              <a:rPr lang="en-US" dirty="0">
                <a:latin typeface="arial" panose="020B0604020202020204" pitchFamily="34" charset="0"/>
              </a:rPr>
              <a:t> 19     | n   | 2</a:t>
            </a:r>
            <a:br>
              <a:rPr lang="en-US" dirty="0">
                <a:latin typeface="arial" panose="020B0604020202020204" pitchFamily="34" charset="0"/>
              </a:rPr>
            </a:br>
            <a:r>
              <a:rPr lang="en-US" dirty="0">
                <a:latin typeface="arial" panose="020B0604020202020204" pitchFamily="34" charset="0"/>
              </a:rPr>
              <a:t> 20     | n   | 3</a:t>
            </a:r>
            <a:br>
              <a:rPr lang="en-US" dirty="0">
                <a:latin typeface="arial" panose="020B0604020202020204" pitchFamily="34" charset="0"/>
              </a:rPr>
            </a:br>
            <a:r>
              <a:rPr lang="en-US" dirty="0">
                <a:latin typeface="arial" panose="020B0604020202020204" pitchFamily="34" charset="0"/>
              </a:rPr>
              <a:t> 32     | n   | 6</a:t>
            </a:r>
            <a:br>
              <a:rPr lang="en-US" dirty="0">
                <a:latin typeface="arial" panose="020B0604020202020204" pitchFamily="34" charset="0"/>
              </a:rPr>
            </a:br>
            <a:r>
              <a:rPr lang="en-US" dirty="0">
                <a:latin typeface="arial" panose="020B0604020202020204" pitchFamily="34" charset="0"/>
              </a:rPr>
              <a:t> 33     | n   | 1</a:t>
            </a:r>
            <a:br>
              <a:rPr lang="en-US" dirty="0">
                <a:latin typeface="arial" panose="020B0604020202020204" pitchFamily="34" charset="0"/>
              </a:rPr>
            </a:br>
            <a:r>
              <a:rPr lang="en-US" dirty="0">
                <a:latin typeface="arial" panose="020B0604020202020204" pitchFamily="34" charset="0"/>
              </a:rPr>
              <a:t> 34     | n   | 1</a:t>
            </a:r>
            <a:br>
              <a:rPr lang="en-US" dirty="0">
                <a:latin typeface="arial" panose="020B0604020202020204" pitchFamily="34" charset="0"/>
              </a:rPr>
            </a:br>
            <a:r>
              <a:rPr lang="en-US" dirty="0">
                <a:latin typeface="arial" panose="020B0604020202020204" pitchFamily="34" charset="0"/>
              </a:rPr>
              <a:t> 35     | n   | 2</a:t>
            </a:r>
            <a:br>
              <a:rPr lang="en-US" dirty="0">
                <a:latin typeface="arial" panose="020B0604020202020204" pitchFamily="34" charset="0"/>
              </a:rPr>
            </a:br>
            <a:r>
              <a:rPr lang="en-US" dirty="0">
                <a:latin typeface="arial" panose="020B0604020202020204" pitchFamily="34" charset="0"/>
              </a:rPr>
              <a:t> 4301   | n   | 4</a:t>
            </a:r>
            <a:br>
              <a:rPr lang="en-US" dirty="0">
                <a:latin typeface="arial" panose="020B0604020202020204" pitchFamily="34" charset="0"/>
              </a:rPr>
            </a:br>
            <a:r>
              <a:rPr lang="en-US" dirty="0">
                <a:latin typeface="arial" panose="020B0604020202020204" pitchFamily="34" charset="0"/>
              </a:rPr>
              <a:t> 4302   | n   | 4</a:t>
            </a:r>
            <a:br>
              <a:rPr lang="en-US" dirty="0">
                <a:latin typeface="arial" panose="020B0604020202020204" pitchFamily="34" charset="0"/>
              </a:rPr>
            </a:br>
            <a:r>
              <a:rPr lang="en-US" dirty="0">
                <a:latin typeface="arial" panose="020B0604020202020204" pitchFamily="34" charset="0"/>
              </a:rPr>
              <a:t> 61     | n   | 5</a:t>
            </a:r>
            <a:br>
              <a:rPr lang="en-US" dirty="0">
                <a:latin typeface="arial" panose="020B0604020202020204" pitchFamily="34" charset="0"/>
              </a:rPr>
            </a:br>
            <a:r>
              <a:rPr lang="en-US" dirty="0">
                <a:latin typeface="arial" panose="020B0604020202020204" pitchFamily="34" charset="0"/>
              </a:rPr>
              <a:t> 21     | n   | 3</a:t>
            </a:r>
            <a:br>
              <a:rPr lang="en-US" dirty="0">
                <a:latin typeface="arial" panose="020B0604020202020204" pitchFamily="34" charset="0"/>
              </a:rPr>
            </a:br>
            <a:r>
              <a:rPr lang="en-US" dirty="0">
                <a:latin typeface="arial" panose="020B0604020202020204" pitchFamily="34" charset="0"/>
              </a:rPr>
              <a:t> 22     | n   | 2</a:t>
            </a:r>
            <a:br>
              <a:rPr lang="en-US" dirty="0">
                <a:latin typeface="arial" panose="020B0604020202020204" pitchFamily="34" charset="0"/>
              </a:rPr>
            </a:br>
            <a:r>
              <a:rPr lang="en-US" dirty="0">
                <a:latin typeface="arial" panose="020B0604020202020204" pitchFamily="34" charset="0"/>
              </a:rPr>
              <a:t> 25     | n   | 1</a:t>
            </a:r>
            <a:br>
              <a:rPr lang="en-US" dirty="0">
                <a:latin typeface="arial" panose="020B0604020202020204" pitchFamily="34" charset="0"/>
              </a:rPr>
            </a:br>
            <a:r>
              <a:rPr lang="en-US" dirty="0">
                <a:latin typeface="arial" panose="020B0604020202020204" pitchFamily="34" charset="0"/>
              </a:rPr>
              <a:t> 26     | n   | 1</a:t>
            </a:r>
            <a:br>
              <a:rPr lang="en-US" dirty="0">
                <a:latin typeface="arial" panose="020B0604020202020204" pitchFamily="34" charset="0"/>
              </a:rPr>
            </a:br>
            <a:r>
              <a:rPr lang="en-US" dirty="0">
                <a:latin typeface="arial" panose="020B0604020202020204" pitchFamily="34" charset="0"/>
              </a:rPr>
              <a:t> 27     | n   | 2</a:t>
            </a:r>
            <a:br>
              <a:rPr lang="en-US" dirty="0">
                <a:latin typeface="arial" panose="020B0604020202020204" pitchFamily="34" charset="0"/>
              </a:rPr>
            </a:br>
            <a:r>
              <a:rPr lang="en-US" dirty="0">
                <a:latin typeface="arial" panose="020B0604020202020204" pitchFamily="34" charset="0"/>
              </a:rPr>
              <a:t> 28     | n   | 3</a:t>
            </a:r>
            <a:br>
              <a:rPr lang="en-US" dirty="0">
                <a:latin typeface="arial" panose="020B0604020202020204" pitchFamily="34" charset="0"/>
              </a:rPr>
            </a:br>
            <a:r>
              <a:rPr lang="en-US" dirty="0">
                <a:latin typeface="arial" panose="020B0604020202020204" pitchFamily="34" charset="0"/>
              </a:rPr>
              <a:t> 28h    | n   | 3</a:t>
            </a:r>
            <a:br>
              <a:rPr lang="en-US" dirty="0">
                <a:latin typeface="arial" panose="020B0604020202020204" pitchFamily="34" charset="0"/>
              </a:rPr>
            </a:br>
            <a:r>
              <a:rPr lang="en-US" dirty="0">
                <a:latin typeface="arial" panose="020B0604020202020204" pitchFamily="34" charset="0"/>
              </a:rPr>
              <a:t> 30     | n   | 6</a:t>
            </a:r>
            <a:br>
              <a:rPr lang="en-US" dirty="0">
                <a:latin typeface="arial" panose="020B0604020202020204" pitchFamily="34" charset="0"/>
              </a:rPr>
            </a:br>
            <a:r>
              <a:rPr lang="en-US" dirty="0">
                <a:latin typeface="arial" panose="020B0604020202020204" pitchFamily="34" charset="0"/>
              </a:rPr>
              <a:t> 31     | n   | 6</a:t>
            </a:r>
            <a:br>
              <a:rPr lang="en-US" dirty="0">
                <a:latin typeface="arial" panose="020B0604020202020204" pitchFamily="34" charset="0"/>
              </a:rPr>
            </a:br>
            <a:r>
              <a:rPr lang="en-US" dirty="0">
                <a:latin typeface="arial" panose="020B0604020202020204" pitchFamily="34" charset="0"/>
              </a:rPr>
              <a:t> 44     | y   | 3</a:t>
            </a:r>
            <a:br>
              <a:rPr lang="en-US" dirty="0">
                <a:latin typeface="arial" panose="020B0604020202020204" pitchFamily="34" charset="0"/>
              </a:rPr>
            </a:br>
            <a:r>
              <a:rPr lang="en-US" dirty="0">
                <a:latin typeface="arial" panose="020B0604020202020204" pitchFamily="34" charset="0"/>
              </a:rPr>
              <a:t> 45     | n   | 4</a:t>
            </a:r>
            <a:br>
              <a:rPr lang="en-US" dirty="0">
                <a:latin typeface="arial" panose="020B0604020202020204" pitchFamily="34" charset="0"/>
              </a:rPr>
            </a:br>
            <a:r>
              <a:rPr lang="en-US" dirty="0">
                <a:latin typeface="arial" panose="020B0604020202020204" pitchFamily="34" charset="0"/>
              </a:rPr>
              <a:t> 46     | n   | 4</a:t>
            </a:r>
            <a:br>
              <a:rPr lang="en-US" dirty="0">
                <a:latin typeface="arial" panose="020B0604020202020204" pitchFamily="34" charset="0"/>
              </a:rPr>
            </a:br>
            <a:r>
              <a:rPr lang="en-US" dirty="0">
                <a:latin typeface="arial" panose="020B0604020202020204" pitchFamily="34" charset="0"/>
              </a:rPr>
              <a:t> 62     | n   | 5</a:t>
            </a:r>
            <a:br>
              <a:rPr lang="en-US" dirty="0">
                <a:latin typeface="arial" panose="020B0604020202020204" pitchFamily="34" charset="0"/>
              </a:rPr>
            </a:br>
            <a:r>
              <a:rPr lang="en-US" dirty="0">
                <a:latin typeface="arial" panose="020B0604020202020204" pitchFamily="34" charset="0"/>
              </a:rPr>
              <a:t> 63     | n   | 5</a:t>
            </a:r>
            <a:br>
              <a:rPr lang="en-US" dirty="0">
                <a:latin typeface="arial" panose="020B0604020202020204" pitchFamily="34" charset="0"/>
              </a:rPr>
            </a:br>
            <a:r>
              <a:rPr lang="en-US" dirty="0">
                <a:latin typeface="arial" panose="020B0604020202020204" pitchFamily="34" charset="0"/>
              </a:rPr>
              <a:t> 01     | n   | 3</a:t>
            </a:r>
            <a:br>
              <a:rPr lang="en-US" dirty="0">
                <a:latin typeface="arial" panose="020B0604020202020204" pitchFamily="34" charset="0"/>
              </a:rPr>
            </a:br>
            <a:r>
              <a:rPr lang="en-US" dirty="0">
                <a:latin typeface="arial" panose="020B0604020202020204" pitchFamily="34" charset="0"/>
              </a:rPr>
              <a:t> 02     | n   | 3</a:t>
            </a:r>
            <a:br>
              <a:rPr lang="en-US" dirty="0">
                <a:latin typeface="arial" panose="020B0604020202020204" pitchFamily="34" charset="0"/>
              </a:rPr>
            </a:br>
            <a:r>
              <a:rPr lang="en-US" dirty="0">
                <a:latin typeface="arial" panose="020B0604020202020204" pitchFamily="34" charset="0"/>
              </a:rPr>
              <a:t> 03     | n   | 2</a:t>
            </a:r>
            <a:br>
              <a:rPr lang="en-US" dirty="0">
                <a:latin typeface="arial" panose="020B0604020202020204" pitchFamily="34" charset="0"/>
              </a:rPr>
            </a:br>
            <a:r>
              <a:rPr lang="en-US" dirty="0">
                <a:latin typeface="arial" panose="020B0604020202020204" pitchFamily="34" charset="0"/>
              </a:rPr>
              <a:t> 04     | n   | 2</a:t>
            </a:r>
            <a:br>
              <a:rPr lang="en-US" dirty="0">
                <a:latin typeface="arial" panose="020B0604020202020204" pitchFamily="34" charset="0"/>
              </a:rPr>
            </a:br>
            <a:r>
              <a:rPr lang="en-US" dirty="0">
                <a:latin typeface="arial" panose="020B0604020202020204" pitchFamily="34" charset="0"/>
              </a:rPr>
              <a:t> 05     | n   | 1</a:t>
            </a:r>
            <a:br>
              <a:rPr lang="en-US" dirty="0">
                <a:latin typeface="arial" panose="020B0604020202020204" pitchFamily="34" charset="0"/>
              </a:rPr>
            </a:br>
            <a:r>
              <a:rPr lang="en-US" dirty="0">
                <a:latin typeface="arial" panose="020B0604020202020204" pitchFamily="34" charset="0"/>
              </a:rPr>
              <a:t> 07     | n   | 1</a:t>
            </a:r>
            <a:br>
              <a:rPr lang="en-US" dirty="0">
                <a:latin typeface="arial" panose="020B0604020202020204" pitchFamily="34" charset="0"/>
              </a:rPr>
            </a:br>
            <a:r>
              <a:rPr lang="en-US" dirty="0">
                <a:latin typeface="arial" panose="020B0604020202020204" pitchFamily="34" charset="0"/>
              </a:rPr>
              <a:t> 12     | n   | 6</a:t>
            </a:r>
            <a:br>
              <a:rPr lang="en-US" dirty="0">
                <a:latin typeface="arial" panose="020B0604020202020204" pitchFamily="34" charset="0"/>
              </a:rPr>
            </a:br>
            <a:r>
              <a:rPr lang="en-US" dirty="0">
                <a:latin typeface="arial" panose="020B0604020202020204" pitchFamily="34" charset="0"/>
              </a:rPr>
              <a:t> 13     | n   | 6</a:t>
            </a:r>
            <a:br>
              <a:rPr lang="en-US" dirty="0">
                <a:latin typeface="arial" panose="020B0604020202020204" pitchFamily="34" charset="0"/>
              </a:rPr>
            </a:br>
            <a:r>
              <a:rPr lang="en-US" dirty="0">
                <a:latin typeface="arial" panose="020B0604020202020204" pitchFamily="34" charset="0"/>
              </a:rPr>
              <a:t> 14     | n   | 6</a:t>
            </a:r>
            <a:br>
              <a:rPr lang="en-US" dirty="0">
                <a:latin typeface="arial" panose="020B0604020202020204" pitchFamily="34" charset="0"/>
              </a:rPr>
            </a:br>
            <a:r>
              <a:rPr lang="en-US" dirty="0">
                <a:latin typeface="arial" panose="020B0604020202020204" pitchFamily="34" charset="0"/>
              </a:rPr>
              <a:t> 15     | n   | 4</a:t>
            </a:r>
            <a:br>
              <a:rPr lang="en-US" dirty="0">
                <a:latin typeface="arial" panose="020B0604020202020204" pitchFamily="34" charset="0"/>
              </a:rPr>
            </a:br>
            <a:r>
              <a:rPr lang="en-US" dirty="0">
                <a:latin typeface="arial" panose="020B0604020202020204" pitchFamily="34" charset="0"/>
              </a:rPr>
              <a:t> 40     | n   | 5</a:t>
            </a:r>
            <a:br>
              <a:rPr lang="en-US" dirty="0">
                <a:latin typeface="arial" panose="020B0604020202020204" pitchFamily="34" charset="0"/>
              </a:rPr>
            </a:br>
            <a:r>
              <a:rPr lang="en-US" dirty="0">
                <a:latin typeface="arial" panose="020B0604020202020204" pitchFamily="34" charset="0"/>
              </a:rPr>
              <a:t> 41     | n   | 5</a:t>
            </a:r>
            <a:br>
              <a:rPr lang="en-US" dirty="0">
                <a:latin typeface="arial" panose="020B0604020202020204" pitchFamily="34" charset="0"/>
              </a:rPr>
            </a:br>
            <a:r>
              <a:rPr lang="en-US" dirty="0">
                <a:latin typeface="arial" panose="020B0604020202020204" pitchFamily="34" charset="0"/>
              </a:rPr>
              <a:t> 42     | n   | 6</a:t>
            </a:r>
            <a:br>
              <a:rPr lang="en-US" dirty="0">
                <a:latin typeface="arial" panose="020B0604020202020204" pitchFamily="34" charset="0"/>
              </a:rPr>
            </a:br>
            <a:r>
              <a:rPr lang="en-US" dirty="0">
                <a:latin typeface="arial" panose="020B0604020202020204" pitchFamily="34" charset="0"/>
              </a:rPr>
              <a:t> 60     | n   | 5</a:t>
            </a:r>
            <a:br>
              <a:rPr lang="en-US" dirty="0">
                <a:latin typeface="arial" panose="020B0604020202020204" pitchFamily="34" charset="0"/>
              </a:rPr>
            </a:br>
            <a:r>
              <a:rPr lang="en-US" dirty="0">
                <a:latin typeface="arial" panose="020B0604020202020204" pitchFamily="34" charset="0"/>
              </a:rPr>
              <a:t> 65     | n   | 4</a:t>
            </a:r>
            <a:br>
              <a:rPr lang="en-US" dirty="0">
                <a:latin typeface="arial" panose="020B0604020202020204" pitchFamily="34" charset="0"/>
              </a:rPr>
            </a:br>
            <a:r>
              <a:rPr lang="en-US" dirty="0">
                <a:latin typeface="arial" panose="020B0604020202020204" pitchFamily="34" charset="0"/>
              </a:rPr>
              <a:t> 66     | n   | 4</a:t>
            </a:r>
            <a:br>
              <a:rPr lang="en-US" dirty="0">
                <a:latin typeface="arial" panose="020B0604020202020204" pitchFamily="34" charset="0"/>
              </a:rPr>
            </a:br>
            <a:r>
              <a:rPr lang="en-US" dirty="0">
                <a:latin typeface="arial" panose="020B0604020202020204" pitchFamily="34" charset="0"/>
              </a:rPr>
              <a:t> 67     | n   | 4</a:t>
            </a:r>
            <a:br>
              <a:rPr lang="en-US" dirty="0">
                <a:latin typeface="arial" panose="020B0604020202020204" pitchFamily="34" charset="0"/>
              </a:rPr>
            </a:br>
            <a:r>
              <a:rPr lang="en-US" dirty="0">
                <a:latin typeface="arial" panose="020B0604020202020204" pitchFamily="34" charset="0"/>
              </a:rPr>
              <a:t>(40 rows)</a:t>
            </a:r>
            <a:br>
              <a:rPr lang="en-US" dirty="0">
                <a:latin typeface="arial" panose="020B0604020202020204" pitchFamily="34" charset="0"/>
              </a:rPr>
            </a:br>
            <a:endParaRPr lang="en-US" dirty="0"/>
          </a:p>
        </p:txBody>
      </p:sp>
      <p:sp>
        <p:nvSpPr>
          <p:cNvPr id="10" name="Rectangle 9"/>
          <p:cNvSpPr/>
          <p:nvPr/>
        </p:nvSpPr>
        <p:spPr>
          <a:xfrm>
            <a:off x="6027576" y="-16342"/>
            <a:ext cx="3141306" cy="12834283"/>
          </a:xfrm>
          <a:prstGeom prst="rect">
            <a:avLst/>
          </a:prstGeom>
          <a:solidFill>
            <a:schemeClr val="accent3"/>
          </a:solidFill>
        </p:spPr>
        <p:txBody>
          <a:bodyPr wrap="square">
            <a:spAutoFit/>
          </a:bodyPr>
          <a:lstStyle/>
          <a:p>
            <a:r>
              <a:rPr lang="en-US" dirty="0" err="1">
                <a:latin typeface="arial" panose="020B0604020202020204" pitchFamily="34" charset="0"/>
              </a:rPr>
              <a:t>postgis</a:t>
            </a:r>
            <a:r>
              <a:rPr lang="en-US" dirty="0">
                <a:latin typeface="arial" panose="020B0604020202020204" pitchFamily="34" charset="0"/>
              </a:rPr>
              <a:t>=# select * from </a:t>
            </a:r>
            <a:r>
              <a:rPr lang="en-US" dirty="0" err="1">
                <a:latin typeface="arial" panose="020B0604020202020204" pitchFamily="34" charset="0"/>
              </a:rPr>
              <a:t>mod_sec</a:t>
            </a:r>
            <a:r>
              <a:rPr lang="en-US" dirty="0">
                <a:latin typeface="arial" panose="020B0604020202020204" pitchFamily="34" charset="0"/>
              </a:rPr>
              <a:t>;</a:t>
            </a:r>
            <a:br>
              <a:rPr lang="en-US" dirty="0">
                <a:latin typeface="arial" panose="020B0604020202020204" pitchFamily="34" charset="0"/>
              </a:rPr>
            </a:br>
            <a:r>
              <a:rPr lang="en-US" dirty="0">
                <a:latin typeface="arial" panose="020B0604020202020204" pitchFamily="34" charset="0"/>
              </a:rPr>
              <a:t> sector | mod | area </a:t>
            </a:r>
            <a:br>
              <a:rPr lang="en-US" dirty="0">
                <a:latin typeface="arial" panose="020B0604020202020204" pitchFamily="34" charset="0"/>
              </a:rPr>
            </a:br>
            <a:r>
              <a:rPr lang="en-US" dirty="0">
                <a:latin typeface="arial" panose="020B0604020202020204" pitchFamily="34" charset="0"/>
              </a:rPr>
              <a:t>--------+-----+------</a:t>
            </a:r>
            <a:br>
              <a:rPr lang="en-US" dirty="0">
                <a:latin typeface="arial" panose="020B0604020202020204" pitchFamily="34" charset="0"/>
              </a:rPr>
            </a:br>
            <a:r>
              <a:rPr lang="en-US" dirty="0">
                <a:latin typeface="arial" panose="020B0604020202020204" pitchFamily="34" charset="0"/>
              </a:rPr>
              <a:t> 19     | n   | 2</a:t>
            </a:r>
            <a:br>
              <a:rPr lang="en-US" dirty="0">
                <a:latin typeface="arial" panose="020B0604020202020204" pitchFamily="34" charset="0"/>
              </a:rPr>
            </a:br>
            <a:r>
              <a:rPr lang="en-US" dirty="0">
                <a:latin typeface="arial" panose="020B0604020202020204" pitchFamily="34" charset="0"/>
              </a:rPr>
              <a:t> 20     | n   | 3</a:t>
            </a:r>
            <a:br>
              <a:rPr lang="en-US" dirty="0">
                <a:latin typeface="arial" panose="020B0604020202020204" pitchFamily="34" charset="0"/>
              </a:rPr>
            </a:br>
            <a:r>
              <a:rPr lang="en-US" dirty="0">
                <a:latin typeface="arial" panose="020B0604020202020204" pitchFamily="34" charset="0"/>
              </a:rPr>
              <a:t> 32     | n   | 6</a:t>
            </a:r>
            <a:br>
              <a:rPr lang="en-US" dirty="0">
                <a:latin typeface="arial" panose="020B0604020202020204" pitchFamily="34" charset="0"/>
              </a:rPr>
            </a:br>
            <a:r>
              <a:rPr lang="en-US" dirty="0">
                <a:latin typeface="arial" panose="020B0604020202020204" pitchFamily="34" charset="0"/>
              </a:rPr>
              <a:t> 33     | n   | 1</a:t>
            </a:r>
            <a:br>
              <a:rPr lang="en-US" dirty="0">
                <a:latin typeface="arial" panose="020B0604020202020204" pitchFamily="34" charset="0"/>
              </a:rPr>
            </a:br>
            <a:r>
              <a:rPr lang="en-US" dirty="0">
                <a:latin typeface="arial" panose="020B0604020202020204" pitchFamily="34" charset="0"/>
              </a:rPr>
              <a:t> 34     | n   | 1</a:t>
            </a:r>
            <a:br>
              <a:rPr lang="en-US" dirty="0">
                <a:latin typeface="arial" panose="020B0604020202020204" pitchFamily="34" charset="0"/>
              </a:rPr>
            </a:br>
            <a:r>
              <a:rPr lang="en-US" dirty="0">
                <a:latin typeface="arial" panose="020B0604020202020204" pitchFamily="34" charset="0"/>
              </a:rPr>
              <a:t> 35     | n   | 2</a:t>
            </a:r>
            <a:br>
              <a:rPr lang="en-US" dirty="0">
                <a:latin typeface="arial" panose="020B0604020202020204" pitchFamily="34" charset="0"/>
              </a:rPr>
            </a:br>
            <a:r>
              <a:rPr lang="en-US" dirty="0">
                <a:latin typeface="arial" panose="020B0604020202020204" pitchFamily="34" charset="0"/>
              </a:rPr>
              <a:t> 4301   | n   | 4</a:t>
            </a:r>
            <a:br>
              <a:rPr lang="en-US" dirty="0">
                <a:latin typeface="arial" panose="020B0604020202020204" pitchFamily="34" charset="0"/>
              </a:rPr>
            </a:br>
            <a:r>
              <a:rPr lang="en-US" dirty="0">
                <a:latin typeface="arial" panose="020B0604020202020204" pitchFamily="34" charset="0"/>
              </a:rPr>
              <a:t> 4302   | n   | 4</a:t>
            </a:r>
            <a:br>
              <a:rPr lang="en-US" dirty="0">
                <a:latin typeface="arial" panose="020B0604020202020204" pitchFamily="34" charset="0"/>
              </a:rPr>
            </a:br>
            <a:r>
              <a:rPr lang="en-US" dirty="0">
                <a:latin typeface="arial" panose="020B0604020202020204" pitchFamily="34" charset="0"/>
              </a:rPr>
              <a:t> 61     | n   | 5</a:t>
            </a:r>
            <a:br>
              <a:rPr lang="en-US" dirty="0">
                <a:latin typeface="arial" panose="020B0604020202020204" pitchFamily="34" charset="0"/>
              </a:rPr>
            </a:br>
            <a:r>
              <a:rPr lang="en-US" dirty="0">
                <a:latin typeface="arial" panose="020B0604020202020204" pitchFamily="34" charset="0"/>
              </a:rPr>
              <a:t> 21     | n   | 3</a:t>
            </a:r>
            <a:br>
              <a:rPr lang="en-US" dirty="0">
                <a:latin typeface="arial" panose="020B0604020202020204" pitchFamily="34" charset="0"/>
              </a:rPr>
            </a:br>
            <a:r>
              <a:rPr lang="en-US" dirty="0">
                <a:latin typeface="arial" panose="020B0604020202020204" pitchFamily="34" charset="0"/>
              </a:rPr>
              <a:t> 22     | n   | 2</a:t>
            </a:r>
            <a:br>
              <a:rPr lang="en-US" dirty="0">
                <a:latin typeface="arial" panose="020B0604020202020204" pitchFamily="34" charset="0"/>
              </a:rPr>
            </a:br>
            <a:r>
              <a:rPr lang="en-US" dirty="0">
                <a:latin typeface="arial" panose="020B0604020202020204" pitchFamily="34" charset="0"/>
              </a:rPr>
              <a:t> 25     | n   | 1</a:t>
            </a:r>
            <a:br>
              <a:rPr lang="en-US" dirty="0">
                <a:latin typeface="arial" panose="020B0604020202020204" pitchFamily="34" charset="0"/>
              </a:rPr>
            </a:br>
            <a:r>
              <a:rPr lang="en-US" dirty="0">
                <a:latin typeface="arial" panose="020B0604020202020204" pitchFamily="34" charset="0"/>
              </a:rPr>
              <a:t> 26     | n   | 1</a:t>
            </a:r>
            <a:br>
              <a:rPr lang="en-US" dirty="0">
                <a:latin typeface="arial" panose="020B0604020202020204" pitchFamily="34" charset="0"/>
              </a:rPr>
            </a:br>
            <a:r>
              <a:rPr lang="en-US" dirty="0">
                <a:latin typeface="arial" panose="020B0604020202020204" pitchFamily="34" charset="0"/>
              </a:rPr>
              <a:t> 27     | n   | 2</a:t>
            </a:r>
            <a:br>
              <a:rPr lang="en-US" dirty="0">
                <a:latin typeface="arial" panose="020B0604020202020204" pitchFamily="34" charset="0"/>
              </a:rPr>
            </a:br>
            <a:r>
              <a:rPr lang="en-US" dirty="0">
                <a:latin typeface="arial" panose="020B0604020202020204" pitchFamily="34" charset="0"/>
              </a:rPr>
              <a:t> 28     | n   | 3</a:t>
            </a:r>
            <a:br>
              <a:rPr lang="en-US" dirty="0">
                <a:latin typeface="arial" panose="020B0604020202020204" pitchFamily="34" charset="0"/>
              </a:rPr>
            </a:br>
            <a:r>
              <a:rPr lang="en-US" dirty="0">
                <a:latin typeface="arial" panose="020B0604020202020204" pitchFamily="34" charset="0"/>
              </a:rPr>
              <a:t> 28h    | n   | 3</a:t>
            </a:r>
            <a:br>
              <a:rPr lang="en-US" dirty="0">
                <a:latin typeface="arial" panose="020B0604020202020204" pitchFamily="34" charset="0"/>
              </a:rPr>
            </a:br>
            <a:r>
              <a:rPr lang="en-US" dirty="0">
                <a:latin typeface="arial" panose="020B0604020202020204" pitchFamily="34" charset="0"/>
              </a:rPr>
              <a:t> 30     | n   | 6</a:t>
            </a:r>
            <a:br>
              <a:rPr lang="en-US" dirty="0">
                <a:latin typeface="arial" panose="020B0604020202020204" pitchFamily="34" charset="0"/>
              </a:rPr>
            </a:br>
            <a:r>
              <a:rPr lang="en-US" dirty="0">
                <a:latin typeface="arial" panose="020B0604020202020204" pitchFamily="34" charset="0"/>
              </a:rPr>
              <a:t> 31     | n   | 6</a:t>
            </a:r>
            <a:br>
              <a:rPr lang="en-US" dirty="0">
                <a:latin typeface="arial" panose="020B0604020202020204" pitchFamily="34" charset="0"/>
              </a:rPr>
            </a:br>
            <a:r>
              <a:rPr lang="en-US" dirty="0">
                <a:latin typeface="arial" panose="020B0604020202020204" pitchFamily="34" charset="0"/>
              </a:rPr>
              <a:t> 44     | n   | 3</a:t>
            </a:r>
            <a:br>
              <a:rPr lang="en-US" dirty="0">
                <a:latin typeface="arial" panose="020B0604020202020204" pitchFamily="34" charset="0"/>
              </a:rPr>
            </a:br>
            <a:r>
              <a:rPr lang="en-US" dirty="0">
                <a:latin typeface="arial" panose="020B0604020202020204" pitchFamily="34" charset="0"/>
              </a:rPr>
              <a:t> 45     | n   | 4</a:t>
            </a:r>
            <a:br>
              <a:rPr lang="en-US" dirty="0">
                <a:latin typeface="arial" panose="020B0604020202020204" pitchFamily="34" charset="0"/>
              </a:rPr>
            </a:br>
            <a:r>
              <a:rPr lang="en-US" dirty="0">
                <a:latin typeface="arial" panose="020B0604020202020204" pitchFamily="34" charset="0"/>
              </a:rPr>
              <a:t> 46     | n   | 4</a:t>
            </a:r>
            <a:br>
              <a:rPr lang="en-US" dirty="0">
                <a:latin typeface="arial" panose="020B0604020202020204" pitchFamily="34" charset="0"/>
              </a:rPr>
            </a:br>
            <a:r>
              <a:rPr lang="en-US" dirty="0">
                <a:latin typeface="arial" panose="020B0604020202020204" pitchFamily="34" charset="0"/>
              </a:rPr>
              <a:t> 62     | n   | 5</a:t>
            </a:r>
            <a:br>
              <a:rPr lang="en-US" dirty="0">
                <a:latin typeface="arial" panose="020B0604020202020204" pitchFamily="34" charset="0"/>
              </a:rPr>
            </a:br>
            <a:r>
              <a:rPr lang="en-US" dirty="0">
                <a:latin typeface="arial" panose="020B0604020202020204" pitchFamily="34" charset="0"/>
              </a:rPr>
              <a:t> 63     | n   | 5</a:t>
            </a:r>
            <a:br>
              <a:rPr lang="en-US" dirty="0">
                <a:latin typeface="arial" panose="020B0604020202020204" pitchFamily="34" charset="0"/>
              </a:rPr>
            </a:br>
            <a:r>
              <a:rPr lang="en-US" dirty="0">
                <a:latin typeface="arial" panose="020B0604020202020204" pitchFamily="34" charset="0"/>
              </a:rPr>
              <a:t> 01     | n   | 3</a:t>
            </a:r>
            <a:br>
              <a:rPr lang="en-US" dirty="0">
                <a:latin typeface="arial" panose="020B0604020202020204" pitchFamily="34" charset="0"/>
              </a:rPr>
            </a:br>
            <a:r>
              <a:rPr lang="en-US" dirty="0">
                <a:latin typeface="arial" panose="020B0604020202020204" pitchFamily="34" charset="0"/>
              </a:rPr>
              <a:t> 02     | n   | 3</a:t>
            </a:r>
            <a:br>
              <a:rPr lang="en-US" dirty="0">
                <a:latin typeface="arial" panose="020B0604020202020204" pitchFamily="34" charset="0"/>
              </a:rPr>
            </a:br>
            <a:r>
              <a:rPr lang="en-US" dirty="0">
                <a:latin typeface="arial" panose="020B0604020202020204" pitchFamily="34" charset="0"/>
              </a:rPr>
              <a:t> 03     | n   | 2</a:t>
            </a:r>
            <a:br>
              <a:rPr lang="en-US" dirty="0">
                <a:latin typeface="arial" panose="020B0604020202020204" pitchFamily="34" charset="0"/>
              </a:rPr>
            </a:br>
            <a:r>
              <a:rPr lang="en-US" dirty="0">
                <a:latin typeface="arial" panose="020B0604020202020204" pitchFamily="34" charset="0"/>
              </a:rPr>
              <a:t> 04     | n   | 2</a:t>
            </a:r>
            <a:br>
              <a:rPr lang="en-US" dirty="0">
                <a:latin typeface="arial" panose="020B0604020202020204" pitchFamily="34" charset="0"/>
              </a:rPr>
            </a:br>
            <a:r>
              <a:rPr lang="en-US" dirty="0">
                <a:latin typeface="arial" panose="020B0604020202020204" pitchFamily="34" charset="0"/>
              </a:rPr>
              <a:t> 05     | n   | 1</a:t>
            </a:r>
            <a:br>
              <a:rPr lang="en-US" dirty="0">
                <a:latin typeface="arial" panose="020B0604020202020204" pitchFamily="34" charset="0"/>
              </a:rPr>
            </a:br>
            <a:r>
              <a:rPr lang="en-US" dirty="0">
                <a:latin typeface="arial" panose="020B0604020202020204" pitchFamily="34" charset="0"/>
              </a:rPr>
              <a:t> 07     | n   | 1</a:t>
            </a:r>
            <a:br>
              <a:rPr lang="en-US" dirty="0">
                <a:latin typeface="arial" panose="020B0604020202020204" pitchFamily="34" charset="0"/>
              </a:rPr>
            </a:br>
            <a:r>
              <a:rPr lang="en-US" dirty="0">
                <a:latin typeface="arial" panose="020B0604020202020204" pitchFamily="34" charset="0"/>
              </a:rPr>
              <a:t> 12     | n   | 6</a:t>
            </a:r>
            <a:br>
              <a:rPr lang="en-US" dirty="0">
                <a:latin typeface="arial" panose="020B0604020202020204" pitchFamily="34" charset="0"/>
              </a:rPr>
            </a:br>
            <a:r>
              <a:rPr lang="en-US" dirty="0">
                <a:latin typeface="arial" panose="020B0604020202020204" pitchFamily="34" charset="0"/>
              </a:rPr>
              <a:t> 13     | n   | 6</a:t>
            </a:r>
            <a:br>
              <a:rPr lang="en-US" dirty="0">
                <a:latin typeface="arial" panose="020B0604020202020204" pitchFamily="34" charset="0"/>
              </a:rPr>
            </a:br>
            <a:r>
              <a:rPr lang="en-US" dirty="0">
                <a:latin typeface="arial" panose="020B0604020202020204" pitchFamily="34" charset="0"/>
              </a:rPr>
              <a:t> 14     | n   | 6</a:t>
            </a:r>
            <a:br>
              <a:rPr lang="en-US" dirty="0">
                <a:latin typeface="arial" panose="020B0604020202020204" pitchFamily="34" charset="0"/>
              </a:rPr>
            </a:br>
            <a:r>
              <a:rPr lang="en-US" dirty="0">
                <a:latin typeface="arial" panose="020B0604020202020204" pitchFamily="34" charset="0"/>
              </a:rPr>
              <a:t> 15     | n   | 4</a:t>
            </a:r>
            <a:br>
              <a:rPr lang="en-US" dirty="0">
                <a:latin typeface="arial" panose="020B0604020202020204" pitchFamily="34" charset="0"/>
              </a:rPr>
            </a:br>
            <a:r>
              <a:rPr lang="en-US" dirty="0">
                <a:latin typeface="arial" panose="020B0604020202020204" pitchFamily="34" charset="0"/>
              </a:rPr>
              <a:t> 40     | n   | 5</a:t>
            </a:r>
            <a:br>
              <a:rPr lang="en-US" dirty="0">
                <a:latin typeface="arial" panose="020B0604020202020204" pitchFamily="34" charset="0"/>
              </a:rPr>
            </a:br>
            <a:r>
              <a:rPr lang="en-US" dirty="0">
                <a:latin typeface="arial" panose="020B0604020202020204" pitchFamily="34" charset="0"/>
              </a:rPr>
              <a:t> 41     | n   | 5</a:t>
            </a:r>
            <a:br>
              <a:rPr lang="en-US" dirty="0">
                <a:latin typeface="arial" panose="020B0604020202020204" pitchFamily="34" charset="0"/>
              </a:rPr>
            </a:br>
            <a:r>
              <a:rPr lang="en-US" dirty="0">
                <a:latin typeface="arial" panose="020B0604020202020204" pitchFamily="34" charset="0"/>
              </a:rPr>
              <a:t> 42     | n   | 6</a:t>
            </a:r>
            <a:br>
              <a:rPr lang="en-US" dirty="0">
                <a:latin typeface="arial" panose="020B0604020202020204" pitchFamily="34" charset="0"/>
              </a:rPr>
            </a:br>
            <a:r>
              <a:rPr lang="en-US" dirty="0">
                <a:latin typeface="arial" panose="020B0604020202020204" pitchFamily="34" charset="0"/>
              </a:rPr>
              <a:t> 60     | n   | 5</a:t>
            </a:r>
            <a:br>
              <a:rPr lang="en-US" dirty="0">
                <a:latin typeface="arial" panose="020B0604020202020204" pitchFamily="34" charset="0"/>
              </a:rPr>
            </a:br>
            <a:r>
              <a:rPr lang="en-US" dirty="0">
                <a:latin typeface="arial" panose="020B0604020202020204" pitchFamily="34" charset="0"/>
              </a:rPr>
              <a:t> 65     | n   | 4</a:t>
            </a:r>
            <a:br>
              <a:rPr lang="en-US" dirty="0">
                <a:latin typeface="arial" panose="020B0604020202020204" pitchFamily="34" charset="0"/>
              </a:rPr>
            </a:br>
            <a:r>
              <a:rPr lang="en-US" dirty="0">
                <a:latin typeface="arial" panose="020B0604020202020204" pitchFamily="34" charset="0"/>
              </a:rPr>
              <a:t> 66     | n   | 4</a:t>
            </a:r>
            <a:br>
              <a:rPr lang="en-US" dirty="0">
                <a:latin typeface="arial" panose="020B0604020202020204" pitchFamily="34" charset="0"/>
              </a:rPr>
            </a:br>
            <a:r>
              <a:rPr lang="en-US" dirty="0">
                <a:latin typeface="arial" panose="020B0604020202020204" pitchFamily="34" charset="0"/>
              </a:rPr>
              <a:t> 67     | n   | 4</a:t>
            </a:r>
            <a:br>
              <a:rPr lang="en-US" dirty="0">
                <a:latin typeface="arial" panose="020B0604020202020204" pitchFamily="34" charset="0"/>
              </a:rPr>
            </a:br>
            <a:r>
              <a:rPr lang="en-US" dirty="0">
                <a:latin typeface="arial" panose="020B0604020202020204" pitchFamily="34" charset="0"/>
              </a:rPr>
              <a:t>(40 rows)</a:t>
            </a:r>
            <a:br>
              <a:rPr lang="en-US" dirty="0">
                <a:latin typeface="arial" panose="020B0604020202020204" pitchFamily="34" charset="0"/>
              </a:rPr>
            </a:br>
            <a:endParaRPr lang="en-US" dirty="0"/>
          </a:p>
        </p:txBody>
      </p:sp>
      <p:sp>
        <p:nvSpPr>
          <p:cNvPr id="12" name="Rectangle 11"/>
          <p:cNvSpPr/>
          <p:nvPr/>
        </p:nvSpPr>
        <p:spPr>
          <a:xfrm>
            <a:off x="-12441" y="0"/>
            <a:ext cx="9168882" cy="2308324"/>
          </a:xfrm>
          <a:prstGeom prst="rect">
            <a:avLst/>
          </a:prstGeom>
          <a:solidFill>
            <a:srgbClr val="FF0000"/>
          </a:solidFill>
        </p:spPr>
        <p:txBody>
          <a:bodyPr wrap="square">
            <a:spAutoFit/>
          </a:bodyPr>
          <a:lstStyle/>
          <a:p>
            <a:pPr lvl="0" eaLnBrk="0" fontAlgn="base" hangingPunct="0">
              <a:spcBef>
                <a:spcPct val="0"/>
              </a:spcBef>
              <a:spcAft>
                <a:spcPct val="0"/>
              </a:spcAft>
            </a:pPr>
            <a:r>
              <a:rPr lang="en-US" altLang="en-US" dirty="0" err="1">
                <a:latin typeface="Arial" panose="020B0604020202020204" pitchFamily="34" charset="0"/>
              </a:rPr>
              <a:t>postgis</a:t>
            </a:r>
            <a:r>
              <a:rPr lang="en-US" altLang="en-US" dirty="0">
                <a:latin typeface="Arial" panose="020B0604020202020204" pitchFamily="34" charset="0"/>
              </a:rPr>
              <a:t>=# select distinct </a:t>
            </a:r>
            <a:r>
              <a:rPr lang="en-US" altLang="en-US" dirty="0" err="1">
                <a:latin typeface="Arial" panose="020B0604020202020204" pitchFamily="34" charset="0"/>
              </a:rPr>
              <a:t>artcc.artcc</a:t>
            </a:r>
            <a:r>
              <a:rPr lang="en-US" altLang="en-US" dirty="0">
                <a:latin typeface="Arial" panose="020B0604020202020204" pitchFamily="34" charset="0"/>
              </a:rPr>
              <a:t>, </a:t>
            </a:r>
            <a:r>
              <a:rPr lang="en-US" altLang="en-US" dirty="0" err="1">
                <a:latin typeface="Arial" panose="020B0604020202020204" pitchFamily="34" charset="0"/>
              </a:rPr>
              <a:t>artcc.alt</a:t>
            </a:r>
            <a:r>
              <a:rPr lang="en-US" altLang="en-US" dirty="0">
                <a:latin typeface="Arial" panose="020B0604020202020204" pitchFamily="34" charset="0"/>
              </a:rPr>
              <a:t>, </a:t>
            </a:r>
            <a:r>
              <a:rPr lang="en-US" altLang="en-US" dirty="0" err="1">
                <a:latin typeface="Arial" panose="020B0604020202020204" pitchFamily="34" charset="0"/>
              </a:rPr>
              <a:t>zme_pirep_xml.raw_text</a:t>
            </a:r>
            <a:r>
              <a:rPr lang="en-US" altLang="en-US" dirty="0">
                <a:latin typeface="Arial" panose="020B0604020202020204" pitchFamily="34" charset="0"/>
              </a:rPr>
              <a:t>, </a:t>
            </a:r>
            <a:r>
              <a:rPr lang="en-US" altLang="en-US" dirty="0" err="1">
                <a:latin typeface="Arial" panose="020B0604020202020204" pitchFamily="34" charset="0"/>
              </a:rPr>
              <a:t>zme_pirep_xml.time</a:t>
            </a:r>
            <a:r>
              <a:rPr lang="en-US" altLang="en-US" dirty="0">
                <a:latin typeface="Arial" panose="020B0604020202020204" pitchFamily="34" charset="0"/>
              </a:rPr>
              <a:t> from </a:t>
            </a:r>
            <a:r>
              <a:rPr lang="en-US" altLang="en-US" dirty="0" err="1">
                <a:latin typeface="Arial" panose="020B0604020202020204" pitchFamily="34" charset="0"/>
              </a:rPr>
              <a:t>artcc</a:t>
            </a:r>
            <a:r>
              <a:rPr lang="en-US" altLang="en-US" dirty="0">
                <a:latin typeface="Arial" panose="020B0604020202020204" pitchFamily="34" charset="0"/>
              </a:rPr>
              <a:t>, </a:t>
            </a:r>
            <a:r>
              <a:rPr lang="en-US" altLang="en-US" dirty="0" err="1">
                <a:latin typeface="Arial" panose="020B0604020202020204" pitchFamily="34" charset="0"/>
              </a:rPr>
              <a:t>zme_pirep_xml</a:t>
            </a:r>
            <a:r>
              <a:rPr lang="en-US" altLang="en-US" dirty="0">
                <a:latin typeface="Arial" panose="020B0604020202020204" pitchFamily="34" charset="0"/>
              </a:rPr>
              <a:t> where </a:t>
            </a:r>
            <a:r>
              <a:rPr lang="en-US" altLang="en-US" dirty="0" err="1">
                <a:latin typeface="Arial" panose="020B0604020202020204" pitchFamily="34" charset="0"/>
              </a:rPr>
              <a:t>ST_DWithin</a:t>
            </a:r>
            <a:r>
              <a:rPr lang="en-US" altLang="en-US" dirty="0">
                <a:latin typeface="Arial" panose="020B0604020202020204" pitchFamily="34" charset="0"/>
              </a:rPr>
              <a:t>(artcc.geom4326, </a:t>
            </a:r>
            <a:r>
              <a:rPr lang="en-US" altLang="en-US" dirty="0" err="1">
                <a:latin typeface="Arial" panose="020B0604020202020204" pitchFamily="34" charset="0"/>
              </a:rPr>
              <a:t>zme_pirep_xml.geom</a:t>
            </a:r>
            <a:r>
              <a:rPr lang="en-US" altLang="en-US" dirty="0">
                <a:latin typeface="Arial" panose="020B0604020202020204" pitchFamily="34" charset="0"/>
              </a:rPr>
              <a:t>, 2.34) and </a:t>
            </a:r>
            <a:r>
              <a:rPr lang="en-US" altLang="en-US" dirty="0" err="1">
                <a:latin typeface="Arial" panose="020B0604020202020204" pitchFamily="34" charset="0"/>
              </a:rPr>
              <a:t>artcc.artcc</a:t>
            </a:r>
            <a:r>
              <a:rPr lang="en-US" altLang="en-US" dirty="0">
                <a:latin typeface="Arial" panose="020B0604020202020204" pitchFamily="34" charset="0"/>
              </a:rPr>
              <a:t>='ZME' and </a:t>
            </a:r>
            <a:r>
              <a:rPr lang="en-US" altLang="en-US" dirty="0" err="1">
                <a:latin typeface="Arial" panose="020B0604020202020204" pitchFamily="34" charset="0"/>
              </a:rPr>
              <a:t>artcc.alt</a:t>
            </a:r>
            <a:r>
              <a:rPr lang="en-US" altLang="en-US" dirty="0">
                <a:latin typeface="Arial" panose="020B0604020202020204" pitchFamily="34" charset="0"/>
              </a:rPr>
              <a:t>='L' and </a:t>
            </a:r>
            <a:r>
              <a:rPr lang="en-US" altLang="en-US" dirty="0" err="1">
                <a:latin typeface="Arial" panose="020B0604020202020204" pitchFamily="34" charset="0"/>
              </a:rPr>
              <a:t>zme_pirep_xml.raw_text</a:t>
            </a:r>
            <a:r>
              <a:rPr lang="en-US" altLang="en-US" dirty="0">
                <a:latin typeface="Arial" panose="020B0604020202020204" pitchFamily="34" charset="0"/>
              </a:rPr>
              <a:t> like '%UUA%' order by time;</a:t>
            </a:r>
            <a:br>
              <a:rPr lang="en-US" altLang="en-US" dirty="0">
                <a:latin typeface="Arial" panose="020B0604020202020204" pitchFamily="34" charset="0"/>
              </a:rPr>
            </a:br>
            <a:r>
              <a:rPr lang="en-US" altLang="en-US" dirty="0">
                <a:latin typeface="Arial" panose="020B0604020202020204" pitchFamily="34" charset="0"/>
              </a:rPr>
              <a:t> </a:t>
            </a:r>
            <a:r>
              <a:rPr lang="en-US" altLang="en-US" dirty="0" err="1">
                <a:latin typeface="Arial" panose="020B0604020202020204" pitchFamily="34" charset="0"/>
              </a:rPr>
              <a:t>artcc</a:t>
            </a:r>
            <a:r>
              <a:rPr lang="en-US" altLang="en-US" dirty="0">
                <a:latin typeface="Arial" panose="020B0604020202020204" pitchFamily="34" charset="0"/>
              </a:rPr>
              <a:t> | alt |                             </a:t>
            </a:r>
            <a:r>
              <a:rPr lang="en-US" altLang="en-US" dirty="0" err="1">
                <a:latin typeface="Arial" panose="020B0604020202020204" pitchFamily="34" charset="0"/>
              </a:rPr>
              <a:t>raw_text</a:t>
            </a:r>
            <a:r>
              <a:rPr lang="en-US" altLang="en-US" dirty="0">
                <a:latin typeface="Arial" panose="020B0604020202020204" pitchFamily="34" charset="0"/>
              </a:rPr>
              <a:t>                              |         time         </a:t>
            </a:r>
            <a:br>
              <a:rPr lang="en-US" altLang="en-US" dirty="0">
                <a:latin typeface="Arial" panose="020B0604020202020204" pitchFamily="34" charset="0"/>
              </a:rPr>
            </a:br>
            <a:r>
              <a:rPr lang="en-US" altLang="en-US" dirty="0">
                <a:latin typeface="Arial" panose="020B0604020202020204" pitchFamily="34" charset="0"/>
              </a:rPr>
              <a:t>-------+-----+-------------------------------------------------------------------+----------------------</a:t>
            </a:r>
            <a:br>
              <a:rPr lang="en-US" altLang="en-US" dirty="0">
                <a:latin typeface="Arial" panose="020B0604020202020204" pitchFamily="34" charset="0"/>
              </a:rPr>
            </a:br>
            <a:r>
              <a:rPr lang="en-US" altLang="en-US" dirty="0">
                <a:latin typeface="Arial" panose="020B0604020202020204" pitchFamily="34" charset="0"/>
              </a:rPr>
              <a:t> ZME   | L   | FAM UUA /OV FAM090015/TM 2144/FL430/TP LJ35/TB MOD-SEV CAT/RM ZKC | 2018-05-19T21:44:00Z</a:t>
            </a:r>
          </a:p>
        </p:txBody>
      </p:sp>
    </p:spTree>
    <p:extLst>
      <p:ext uri="{BB962C8B-B14F-4D97-AF65-F5344CB8AC3E}">
        <p14:creationId xmlns:p14="http://schemas.microsoft.com/office/powerpoint/2010/main" val="44580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I Query database? To join Geometry Info?</a:t>
            </a:r>
            <a:endParaRPr lang="en-US" dirty="0"/>
          </a:p>
        </p:txBody>
      </p:sp>
      <p:sp>
        <p:nvSpPr>
          <p:cNvPr id="3" name="Content Placeholder 2"/>
          <p:cNvSpPr>
            <a:spLocks noGrp="1"/>
          </p:cNvSpPr>
          <p:nvPr>
            <p:ph idx="1"/>
          </p:nvPr>
        </p:nvSpPr>
        <p:spPr/>
        <p:txBody>
          <a:bodyPr/>
          <a:lstStyle/>
          <a:p>
            <a:r>
              <a:rPr lang="en-US" dirty="0" smtClean="0"/>
              <a:t>Use another PHP Script!!</a:t>
            </a:r>
            <a:endParaRPr lang="en-US" dirty="0"/>
          </a:p>
        </p:txBody>
      </p:sp>
      <p:sp>
        <p:nvSpPr>
          <p:cNvPr id="4" name="Rectangle 1"/>
          <p:cNvSpPr>
            <a:spLocks noChangeArrowheads="1"/>
          </p:cNvSpPr>
          <p:nvPr/>
        </p:nvSpPr>
        <p:spPr bwMode="auto">
          <a:xfrm>
            <a:off x="0" y="0"/>
            <a:ext cx="9144000" cy="9479518"/>
          </a:xfrm>
          <a:prstGeom prst="rect">
            <a:avLst/>
          </a:prstGeom>
          <a:solidFill>
            <a:srgbClr val="FFFF00"/>
          </a:solidFill>
          <a:ln>
            <a:noFill/>
          </a:ln>
          <a:effectLst/>
        </p:spPr>
        <p:txBody>
          <a:bodyPr vert="horz" wrap="square" lIns="57132" tIns="0" rIns="57132"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rPr>
              <a:t>&lt;?</a:t>
            </a:r>
            <a:r>
              <a:rPr kumimoji="0" lang="en-US" altLang="en-US" sz="1400" b="0" i="0" u="none" strike="noStrike" cap="none" normalizeH="0" baseline="0" dirty="0" err="1" smtClean="0">
                <a:ln>
                  <a:noFill/>
                </a:ln>
                <a:solidFill>
                  <a:schemeClr val="tx1"/>
                </a:solidFill>
                <a:effectLst/>
                <a:latin typeface="Arial" panose="020B0604020202020204" pitchFamily="34" charset="0"/>
              </a:rPr>
              <a:t>php</a:t>
            </a:r>
            <a:r>
              <a:rPr kumimoji="0" lang="en-US" altLang="en-US" sz="1400" b="0" i="0" u="none" strike="noStrike" cap="none" normalizeH="0" baseline="0" dirty="0" smtClean="0">
                <a:ln>
                  <a:noFill/>
                </a:ln>
                <a:solidFill>
                  <a:schemeClr val="tx1"/>
                </a:solidFill>
                <a:effectLst/>
                <a:latin typeface="Arial" panose="020B0604020202020204" pitchFamily="34" charset="0"/>
              </a:rPr>
              <a:t>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error_reporting</a:t>
            </a:r>
            <a:r>
              <a:rPr kumimoji="0" lang="en-US" altLang="en-US" sz="1400" b="0" i="0" u="none" strike="noStrike" cap="none" normalizeH="0" baseline="0" dirty="0" smtClean="0">
                <a:ln>
                  <a:noFill/>
                </a:ln>
                <a:solidFill>
                  <a:schemeClr val="tx1"/>
                </a:solidFill>
                <a:effectLst/>
                <a:latin typeface="Arial" panose="020B0604020202020204" pitchFamily="34" charset="0"/>
              </a:rPr>
              <a:t>(E_ALL);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ini_set</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display_errors</a:t>
            </a:r>
            <a:r>
              <a:rPr kumimoji="0" lang="en-US" altLang="en-US" sz="1400" b="0" i="0" u="none" strike="noStrike" cap="none" normalizeH="0" baseline="0" dirty="0" smtClean="0">
                <a:ln>
                  <a:noFill/>
                </a:ln>
                <a:solidFill>
                  <a:schemeClr val="tx1"/>
                </a:solidFill>
                <a:effectLst/>
                <a:latin typeface="Arial" panose="020B0604020202020204" pitchFamily="34" charset="0"/>
              </a:rPr>
              <a:t>', 1);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error_reporting</a:t>
            </a:r>
            <a:r>
              <a:rPr kumimoji="0" lang="en-US" altLang="en-US" sz="1400" b="0" i="0" u="none" strike="noStrike" cap="none" normalizeH="0" baseline="0" dirty="0" smtClean="0">
                <a:ln>
                  <a:noFill/>
                </a:ln>
                <a:solidFill>
                  <a:schemeClr val="tx1"/>
                </a:solidFill>
                <a:effectLst/>
                <a:latin typeface="Arial" panose="020B0604020202020204" pitchFamily="34" charset="0"/>
              </a:rPr>
              <a:t>(E_ALL);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error_reporting</a:t>
            </a:r>
            <a:r>
              <a:rPr kumimoji="0" lang="en-US" altLang="en-US" sz="1400" b="0" i="0" u="none" strike="noStrike" cap="none" normalizeH="0" baseline="0" dirty="0" smtClean="0">
                <a:ln>
                  <a:noFill/>
                </a:ln>
                <a:solidFill>
                  <a:schemeClr val="tx1"/>
                </a:solidFill>
                <a:effectLst/>
                <a:latin typeface="Arial" panose="020B0604020202020204" pitchFamily="34" charset="0"/>
              </a:rPr>
              <a:t>(E_ALL|E_STRICT);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date_default_timezone_set</a:t>
            </a:r>
            <a:r>
              <a:rPr kumimoji="0" lang="en-US" altLang="en-US" sz="1400" b="0" i="0" u="none" strike="noStrike" cap="none" normalizeH="0" baseline="0" dirty="0" smtClean="0">
                <a:ln>
                  <a:noFill/>
                </a:ln>
                <a:solidFill>
                  <a:schemeClr val="tx1"/>
                </a:solidFill>
                <a:effectLst/>
                <a:latin typeface="Arial" panose="020B0604020202020204" pitchFamily="34" charset="0"/>
              </a:rPr>
              <a:t>('UTC');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$time= </a:t>
            </a:r>
            <a:r>
              <a:rPr kumimoji="0" lang="en-US" altLang="en-US" sz="1400" b="0" i="0" u="none" strike="noStrike" cap="none" normalizeH="0" baseline="0" dirty="0" err="1" smtClean="0">
                <a:ln>
                  <a:noFill/>
                </a:ln>
                <a:solidFill>
                  <a:schemeClr val="tx1"/>
                </a:solidFill>
                <a:effectLst/>
                <a:latin typeface="Arial" panose="020B0604020202020204" pitchFamily="34" charset="0"/>
              </a:rPr>
              <a:t>gmdate</a:t>
            </a:r>
            <a:r>
              <a:rPr kumimoji="0" lang="en-US" altLang="en-US" sz="1400" b="0" i="0" u="none" strike="noStrike" cap="none" normalizeH="0" baseline="0" dirty="0" smtClean="0">
                <a:ln>
                  <a:noFill/>
                </a:ln>
                <a:solidFill>
                  <a:schemeClr val="tx1"/>
                </a:solidFill>
                <a:effectLst/>
                <a:latin typeface="Arial" panose="020B0604020202020204" pitchFamily="34" charset="0"/>
              </a:rPr>
              <a:t>('G');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$date= date('d', time());</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$link = </a:t>
            </a:r>
            <a:r>
              <a:rPr kumimoji="0" lang="en-US" altLang="en-US" sz="1400" b="0" i="0" u="none" strike="noStrike" cap="none" normalizeH="0" baseline="0" dirty="0" err="1" smtClean="0">
                <a:ln>
                  <a:noFill/>
                </a:ln>
                <a:solidFill>
                  <a:schemeClr val="tx1"/>
                </a:solidFill>
                <a:effectLst/>
                <a:latin typeface="Arial" panose="020B0604020202020204" pitchFamily="34" charset="0"/>
              </a:rPr>
              <a:t>pg_connect</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dbname</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postgis</a:t>
            </a:r>
            <a:r>
              <a:rPr kumimoji="0" lang="en-US" altLang="en-US" sz="1400" b="0" i="0" u="none" strike="noStrike" cap="none" normalizeH="0" baseline="0" dirty="0" smtClean="0">
                <a:ln>
                  <a:noFill/>
                </a:ln>
                <a:solidFill>
                  <a:schemeClr val="tx1"/>
                </a:solidFill>
                <a:effectLst/>
                <a:latin typeface="Arial" panose="020B0604020202020204" pitchFamily="34" charset="0"/>
              </a:rPr>
              <a:t> user=</a:t>
            </a:r>
            <a:r>
              <a:rPr kumimoji="0" lang="en-US" altLang="en-US" sz="1400" b="0" i="0" u="none" strike="noStrike" cap="none" normalizeH="0" baseline="0" dirty="0" err="1" smtClean="0">
                <a:ln>
                  <a:noFill/>
                </a:ln>
                <a:solidFill>
                  <a:schemeClr val="tx1"/>
                </a:solidFill>
                <a:effectLst/>
                <a:latin typeface="Arial" panose="020B0604020202020204" pitchFamily="34" charset="0"/>
              </a:rPr>
              <a:t>postgres</a:t>
            </a:r>
            <a:r>
              <a:rPr kumimoji="0" lang="en-US" altLang="en-US" sz="1400" b="0" i="0" u="none" strike="noStrike" cap="none" normalizeH="0" baseline="0" dirty="0" smtClean="0">
                <a:ln>
                  <a:noFill/>
                </a:ln>
                <a:solidFill>
                  <a:schemeClr val="tx1"/>
                </a:solidFill>
                <a:effectLst/>
                <a:latin typeface="Arial" panose="020B0604020202020204" pitchFamily="34" charset="0"/>
              </a:rPr>
              <a:t>") or die ("Could not connect: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numplace</a:t>
            </a:r>
            <a:r>
              <a:rPr kumimoji="0" lang="en-US" altLang="en-US" sz="1400" b="0" i="0" u="none" strike="noStrike" cap="none" normalizeH="0" baseline="0" dirty="0" smtClean="0">
                <a:ln>
                  <a:noFill/>
                </a:ln>
                <a:solidFill>
                  <a:schemeClr val="tx1"/>
                </a:solidFill>
                <a:effectLst/>
                <a:latin typeface="Arial" panose="020B0604020202020204" pitchFamily="34" charset="0"/>
              </a:rPr>
              <a:t> = array();</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$text = array();</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uua</a:t>
            </a:r>
            <a:r>
              <a:rPr kumimoji="0" lang="en-US" altLang="en-US" sz="1400" b="0" i="0" u="none" strike="noStrike" cap="none" normalizeH="0" baseline="0" dirty="0" smtClean="0">
                <a:ln>
                  <a:noFill/>
                </a:ln>
                <a:solidFill>
                  <a:schemeClr val="tx1"/>
                </a:solidFill>
                <a:effectLst/>
                <a:latin typeface="Arial" panose="020B0604020202020204" pitchFamily="34" charset="0"/>
              </a:rPr>
              <a:t> = </a:t>
            </a:r>
            <a:r>
              <a:rPr kumimoji="0" lang="en-US" altLang="en-US" sz="1400" b="0" i="0" u="none" strike="noStrike" cap="none" normalizeH="0" baseline="0" dirty="0" err="1" smtClean="0">
                <a:ln>
                  <a:noFill/>
                </a:ln>
                <a:solidFill>
                  <a:schemeClr val="tx1"/>
                </a:solidFill>
                <a:effectLst/>
                <a:latin typeface="Arial" panose="020B0604020202020204" pitchFamily="34" charset="0"/>
              </a:rPr>
              <a:t>pg_exec</a:t>
            </a:r>
            <a:r>
              <a:rPr kumimoji="0" lang="en-US" altLang="en-US" sz="1400" b="0" i="0" u="none" strike="noStrike" cap="none" normalizeH="0" baseline="0" dirty="0" smtClean="0">
                <a:ln>
                  <a:noFill/>
                </a:ln>
                <a:solidFill>
                  <a:schemeClr val="tx1"/>
                </a:solidFill>
                <a:effectLst/>
                <a:latin typeface="Arial" panose="020B0604020202020204" pitchFamily="34" charset="0"/>
              </a:rPr>
              <a:t>("select distinct </a:t>
            </a:r>
            <a:r>
              <a:rPr kumimoji="0" lang="en-US" altLang="en-US" sz="1400" b="0" i="0" u="none" strike="noStrike" cap="none" normalizeH="0" baseline="0" dirty="0" err="1" smtClean="0">
                <a:ln>
                  <a:noFill/>
                </a:ln>
                <a:solidFill>
                  <a:schemeClr val="tx1"/>
                </a:solidFill>
                <a:effectLst/>
                <a:latin typeface="Arial" panose="020B0604020202020204" pitchFamily="34" charset="0"/>
              </a:rPr>
              <a:t>artcc.artcc</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rPr>
              <a:t>artcc.alt</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rPr>
              <a:t>zme_pirep_xml.raw_text</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rPr>
              <a:t>zme_pirep_xml.time</a:t>
            </a:r>
            <a:r>
              <a:rPr kumimoji="0" lang="en-US" altLang="en-US" sz="1400" b="0" i="0" u="none" strike="noStrike" cap="none" normalizeH="0" baseline="0" dirty="0" smtClean="0">
                <a:ln>
                  <a:noFill/>
                </a:ln>
                <a:solidFill>
                  <a:schemeClr val="tx1"/>
                </a:solidFill>
                <a:effectLst/>
                <a:latin typeface="Arial" panose="020B0604020202020204" pitchFamily="34" charset="0"/>
              </a:rPr>
              <a:t> from </a:t>
            </a:r>
            <a:r>
              <a:rPr kumimoji="0" lang="en-US" altLang="en-US" sz="1400" b="0" i="0" u="none" strike="noStrike" cap="none" normalizeH="0" baseline="0" dirty="0" err="1" smtClean="0">
                <a:ln>
                  <a:noFill/>
                </a:ln>
                <a:solidFill>
                  <a:schemeClr val="tx1"/>
                </a:solidFill>
                <a:effectLst/>
                <a:latin typeface="Arial" panose="020B0604020202020204" pitchFamily="34" charset="0"/>
              </a:rPr>
              <a:t>artcc</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rPr>
              <a:t>zme_pirep_xml</a:t>
            </a:r>
            <a:r>
              <a:rPr kumimoji="0" lang="en-US" altLang="en-US" sz="1400" b="0" i="0" u="none" strike="noStrike" cap="none" normalizeH="0" baseline="0" dirty="0" smtClean="0">
                <a:ln>
                  <a:noFill/>
                </a:ln>
                <a:solidFill>
                  <a:schemeClr val="tx1"/>
                </a:solidFill>
                <a:effectLst/>
                <a:latin typeface="Arial" panose="020B0604020202020204" pitchFamily="34" charset="0"/>
              </a:rPr>
              <a:t> where </a:t>
            </a:r>
            <a:r>
              <a:rPr kumimoji="0" lang="en-US" altLang="en-US" sz="1400" b="0" i="0" u="none" strike="noStrike" cap="none" normalizeH="0" baseline="0" dirty="0" err="1" smtClean="0">
                <a:ln>
                  <a:noFill/>
                </a:ln>
                <a:solidFill>
                  <a:schemeClr val="tx1"/>
                </a:solidFill>
                <a:effectLst/>
                <a:latin typeface="Arial" panose="020B0604020202020204" pitchFamily="34" charset="0"/>
              </a:rPr>
              <a:t>ST_DWithin</a:t>
            </a:r>
            <a:r>
              <a:rPr kumimoji="0" lang="en-US" altLang="en-US" sz="1400" b="0" i="0" u="none" strike="noStrike" cap="none" normalizeH="0" baseline="0" dirty="0" smtClean="0">
                <a:ln>
                  <a:noFill/>
                </a:ln>
                <a:solidFill>
                  <a:schemeClr val="tx1"/>
                </a:solidFill>
                <a:effectLst/>
                <a:latin typeface="Arial" panose="020B0604020202020204" pitchFamily="34" charset="0"/>
              </a:rPr>
              <a:t>(artcc.geom4326, </a:t>
            </a:r>
            <a:r>
              <a:rPr kumimoji="0" lang="en-US" altLang="en-US" sz="1400" b="0" i="0" u="none" strike="noStrike" cap="none" normalizeH="0" baseline="0" dirty="0" err="1" smtClean="0">
                <a:ln>
                  <a:noFill/>
                </a:ln>
                <a:solidFill>
                  <a:schemeClr val="tx1"/>
                </a:solidFill>
                <a:effectLst/>
                <a:latin typeface="Arial" panose="020B0604020202020204" pitchFamily="34" charset="0"/>
              </a:rPr>
              <a:t>zme_pirep_xml.geom</a:t>
            </a:r>
            <a:r>
              <a:rPr kumimoji="0" lang="en-US" altLang="en-US" sz="1400" b="0" i="0" u="none" strike="noStrike" cap="none" normalizeH="0" baseline="0" dirty="0" smtClean="0">
                <a:ln>
                  <a:noFill/>
                </a:ln>
                <a:solidFill>
                  <a:schemeClr val="tx1"/>
                </a:solidFill>
                <a:effectLst/>
                <a:latin typeface="Arial" panose="020B0604020202020204" pitchFamily="34" charset="0"/>
              </a:rPr>
              <a:t>, 2.34) and </a:t>
            </a:r>
            <a:r>
              <a:rPr kumimoji="0" lang="en-US" altLang="en-US" sz="1400" b="0" i="0" u="none" strike="noStrike" cap="none" normalizeH="0" baseline="0" dirty="0" err="1" smtClean="0">
                <a:ln>
                  <a:noFill/>
                </a:ln>
                <a:solidFill>
                  <a:schemeClr val="tx1"/>
                </a:solidFill>
                <a:effectLst/>
                <a:latin typeface="Arial" panose="020B0604020202020204" pitchFamily="34" charset="0"/>
              </a:rPr>
              <a:t>artcc.artcc</a:t>
            </a:r>
            <a:r>
              <a:rPr kumimoji="0" lang="en-US" altLang="en-US" sz="1400" b="0" i="0" u="none" strike="noStrike" cap="none" normalizeH="0" baseline="0" dirty="0" smtClean="0">
                <a:ln>
                  <a:noFill/>
                </a:ln>
                <a:solidFill>
                  <a:schemeClr val="tx1"/>
                </a:solidFill>
                <a:effectLst/>
                <a:latin typeface="Arial" panose="020B0604020202020204" pitchFamily="34" charset="0"/>
              </a:rPr>
              <a:t>='ZME' and </a:t>
            </a:r>
            <a:r>
              <a:rPr kumimoji="0" lang="en-US" altLang="en-US" sz="1400" b="0" i="0" u="none" strike="noStrike" cap="none" normalizeH="0" baseline="0" dirty="0" err="1" smtClean="0">
                <a:ln>
                  <a:noFill/>
                </a:ln>
                <a:solidFill>
                  <a:schemeClr val="tx1"/>
                </a:solidFill>
                <a:effectLst/>
                <a:latin typeface="Arial" panose="020B0604020202020204" pitchFamily="34" charset="0"/>
              </a:rPr>
              <a:t>artcc.alt</a:t>
            </a:r>
            <a:r>
              <a:rPr kumimoji="0" lang="en-US" altLang="en-US" sz="1400" b="0" i="0" u="none" strike="noStrike" cap="none" normalizeH="0" baseline="0" dirty="0" smtClean="0">
                <a:ln>
                  <a:noFill/>
                </a:ln>
                <a:solidFill>
                  <a:schemeClr val="tx1"/>
                </a:solidFill>
                <a:effectLst/>
                <a:latin typeface="Arial" panose="020B0604020202020204" pitchFamily="34" charset="0"/>
              </a:rPr>
              <a:t>='L' and </a:t>
            </a:r>
            <a:r>
              <a:rPr kumimoji="0" lang="en-US" altLang="en-US" sz="1400" b="0" i="0" u="none" strike="noStrike" cap="none" normalizeH="0" baseline="0" dirty="0" err="1" smtClean="0">
                <a:ln>
                  <a:noFill/>
                </a:ln>
                <a:solidFill>
                  <a:schemeClr val="tx1"/>
                </a:solidFill>
                <a:effectLst/>
                <a:latin typeface="Arial" panose="020B0604020202020204" pitchFamily="34" charset="0"/>
              </a:rPr>
              <a:t>zme_pirep_xml.raw_text</a:t>
            </a:r>
            <a:r>
              <a:rPr kumimoji="0" lang="en-US" altLang="en-US" sz="1400" b="0" i="0" u="none" strike="noStrike" cap="none" normalizeH="0" baseline="0" dirty="0" smtClean="0">
                <a:ln>
                  <a:noFill/>
                </a:ln>
                <a:solidFill>
                  <a:schemeClr val="tx1"/>
                </a:solidFill>
                <a:effectLst/>
                <a:latin typeface="Arial" panose="020B0604020202020204" pitchFamily="34" charset="0"/>
              </a:rPr>
              <a:t> like '%UUA%' order by time");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num_uua</a:t>
            </a:r>
            <a:r>
              <a:rPr kumimoji="0" lang="en-US" altLang="en-US" sz="1400" b="0" i="0" u="none" strike="noStrike" cap="none" normalizeH="0" baseline="0" dirty="0" smtClean="0">
                <a:ln>
                  <a:noFill/>
                </a:ln>
                <a:solidFill>
                  <a:schemeClr val="tx1"/>
                </a:solidFill>
                <a:effectLst/>
                <a:latin typeface="Arial" panose="020B0604020202020204" pitchFamily="34" charset="0"/>
              </a:rPr>
              <a:t> = </a:t>
            </a:r>
            <a:r>
              <a:rPr kumimoji="0" lang="en-US" altLang="en-US" sz="1400" b="0" i="0" u="none" strike="noStrike" cap="none" normalizeH="0" baseline="0" dirty="0" err="1" smtClean="0">
                <a:ln>
                  <a:noFill/>
                </a:ln>
                <a:solidFill>
                  <a:schemeClr val="tx1"/>
                </a:solidFill>
                <a:effectLst/>
                <a:latin typeface="Arial" panose="020B0604020202020204" pitchFamily="34" charset="0"/>
              </a:rPr>
              <a:t>pg_numrows</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uua</a:t>
            </a:r>
            <a:r>
              <a:rPr kumimoji="0" lang="en-US" altLang="en-US" sz="1400" b="0" i="0" u="none" strike="noStrike" cap="none" normalizeH="0" baseline="0" dirty="0" smtClean="0">
                <a:ln>
                  <a:noFill/>
                </a:ln>
                <a:solidFill>
                  <a:schemeClr val="tx1"/>
                </a:solidFill>
                <a:effectLst/>
                <a:latin typeface="Arial" panose="020B0604020202020204" pitchFamily="34" charset="0"/>
              </a:rPr>
              <a:t>);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echo "NUM UUA: $</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num_uua</a:t>
            </a:r>
            <a:r>
              <a:rPr kumimoji="0" lang="en-US" altLang="en-US" sz="1400" b="0" i="0" u="none" strike="noStrike" cap="none" normalizeH="0" baseline="0" dirty="0" smtClean="0">
                <a:ln>
                  <a:noFill/>
                </a:ln>
                <a:solidFill>
                  <a:schemeClr val="tx1"/>
                </a:solidFill>
                <a:effectLst/>
                <a:latin typeface="Arial" panose="020B0604020202020204" pitchFamily="34" charset="0"/>
              </a:rPr>
              <a:t>\n";</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if($</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num_uua</a:t>
            </a:r>
            <a:r>
              <a:rPr kumimoji="0" lang="en-US" altLang="en-US" sz="1400" b="0" i="0" u="none" strike="noStrike" cap="none" normalizeH="0" baseline="0" dirty="0" smtClean="0">
                <a:ln>
                  <a:noFill/>
                </a:ln>
                <a:solidFill>
                  <a:schemeClr val="tx1"/>
                </a:solidFill>
                <a:effectLst/>
                <a:latin typeface="Arial" panose="020B0604020202020204" pitchFamily="34" charset="0"/>
              </a:rPr>
              <a:t> == 0){</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num_arr</a:t>
            </a:r>
            <a:r>
              <a:rPr kumimoji="0" lang="en-US" altLang="en-US" sz="1400" b="0" i="0" u="none" strike="noStrike" cap="none" normalizeH="0" baseline="0" dirty="0" smtClean="0">
                <a:ln>
                  <a:noFill/>
                </a:ln>
                <a:solidFill>
                  <a:schemeClr val="tx1"/>
                </a:solidFill>
                <a:effectLst/>
                <a:latin typeface="Arial" panose="020B0604020202020204" pitchFamily="34" charset="0"/>
              </a:rPr>
              <a:t> = 0;</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while(list($</a:t>
            </a:r>
            <a:r>
              <a:rPr kumimoji="0" lang="en-US" altLang="en-US" sz="1400" b="0" i="0" u="none" strike="noStrike" cap="none" normalizeH="0" baseline="0" dirty="0" err="1" smtClean="0">
                <a:ln>
                  <a:noFill/>
                </a:ln>
                <a:solidFill>
                  <a:schemeClr val="tx1"/>
                </a:solidFill>
                <a:effectLst/>
                <a:latin typeface="Arial" panose="020B0604020202020204" pitchFamily="34" charset="0"/>
              </a:rPr>
              <a:t>artcc</a:t>
            </a:r>
            <a:r>
              <a:rPr kumimoji="0" lang="en-US" altLang="en-US" sz="1400" b="0" i="0" u="none" strike="noStrike" cap="none" normalizeH="0" baseline="0" dirty="0" smtClean="0">
                <a:ln>
                  <a:noFill/>
                </a:ln>
                <a:solidFill>
                  <a:schemeClr val="tx1"/>
                </a:solidFill>
                <a:effectLst/>
                <a:latin typeface="Arial" panose="020B0604020202020204" pitchFamily="34" charset="0"/>
              </a:rPr>
              <a:t>, $alt, $</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 $time) = </a:t>
            </a:r>
            <a:r>
              <a:rPr kumimoji="0" lang="en-US" altLang="en-US" sz="1400" b="0" i="0" u="none" strike="noStrike" cap="none" normalizeH="0" baseline="0" dirty="0" err="1" smtClean="0">
                <a:ln>
                  <a:noFill/>
                </a:ln>
                <a:solidFill>
                  <a:schemeClr val="tx1"/>
                </a:solidFill>
                <a:effectLst/>
                <a:latin typeface="Arial" panose="020B0604020202020204" pitchFamily="34" charset="0"/>
              </a:rPr>
              <a:t>pg_fetch_array</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uua</a:t>
            </a: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if($</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num_uua</a:t>
            </a:r>
            <a:r>
              <a:rPr kumimoji="0" lang="en-US" altLang="en-US" sz="1400" b="0" i="0" u="none" strike="noStrike" cap="none" normalizeH="0" baseline="0" dirty="0" smtClean="0">
                <a:ln>
                  <a:noFill/>
                </a:ln>
                <a:solidFill>
                  <a:schemeClr val="tx1"/>
                </a:solidFill>
                <a:effectLst/>
                <a:latin typeface="Arial" panose="020B0604020202020204" pitchFamily="34" charset="0"/>
              </a:rPr>
              <a:t> == 1){</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echo "$</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\n";</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$place = </a:t>
            </a:r>
            <a:r>
              <a:rPr kumimoji="0" lang="en-US" altLang="en-US" sz="1400" b="0" i="0" u="none" strike="noStrike" cap="none" normalizeH="0" baseline="0" dirty="0" err="1" smtClean="0">
                <a:ln>
                  <a:noFill/>
                </a:ln>
                <a:solidFill>
                  <a:schemeClr val="tx1"/>
                </a:solidFill>
                <a:effectLst/>
                <a:latin typeface="Arial" panose="020B0604020202020204" pitchFamily="34" charset="0"/>
              </a:rPr>
              <a:t>substr</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 0, 3);</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echo "$place\n";</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array_push</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rPr>
              <a:t>numplace</a:t>
            </a:r>
            <a:r>
              <a:rPr kumimoji="0" lang="en-US" altLang="en-US" sz="1400" b="0" i="0" u="none" strike="noStrike" cap="none" normalizeH="0" baseline="0" dirty="0" smtClean="0">
                <a:ln>
                  <a:noFill/>
                </a:ln>
                <a:solidFill>
                  <a:schemeClr val="tx1"/>
                </a:solidFill>
                <a:effectLst/>
                <a:latin typeface="Arial" panose="020B0604020202020204" pitchFamily="34" charset="0"/>
              </a:rPr>
              <a:t>, $place);</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num_arr</a:t>
            </a:r>
            <a:r>
              <a:rPr kumimoji="0" lang="en-US" altLang="en-US" sz="1400" b="0" i="0" u="none" strike="noStrike" cap="none" normalizeH="0" baseline="0" dirty="0" smtClean="0">
                <a:ln>
                  <a:noFill/>
                </a:ln>
                <a:solidFill>
                  <a:schemeClr val="tx1"/>
                </a:solidFill>
                <a:effectLst/>
                <a:latin typeface="Arial" panose="020B0604020202020204" pitchFamily="34" charset="0"/>
              </a:rPr>
              <a:t>=count($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numplace</a:t>
            </a: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array_push</a:t>
            </a:r>
            <a:r>
              <a:rPr kumimoji="0" lang="en-US" altLang="en-US" sz="1400" b="0" i="0" u="none" strike="noStrike" cap="none" normalizeH="0" baseline="0" dirty="0" smtClean="0">
                <a:ln>
                  <a:noFill/>
                </a:ln>
                <a:solidFill>
                  <a:schemeClr val="tx1"/>
                </a:solidFill>
                <a:effectLst/>
                <a:latin typeface="Arial" panose="020B0604020202020204" pitchFamily="34" charset="0"/>
              </a:rPr>
              <a:t> ($text, $</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else if($</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num_uua</a:t>
            </a:r>
            <a:r>
              <a:rPr kumimoji="0" lang="en-US" altLang="en-US" sz="1400" b="0" i="0" u="none" strike="noStrike" cap="none" normalizeH="0" baseline="0" dirty="0" smtClean="0">
                <a:ln>
                  <a:noFill/>
                </a:ln>
                <a:solidFill>
                  <a:schemeClr val="tx1"/>
                </a:solidFill>
                <a:effectLst/>
                <a:latin typeface="Arial" panose="020B0604020202020204" pitchFamily="34" charset="0"/>
              </a:rPr>
              <a:t> &gt;= 2){</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echo "$</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\n";</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$place = </a:t>
            </a:r>
            <a:r>
              <a:rPr kumimoji="0" lang="en-US" altLang="en-US" sz="1400" b="0" i="0" u="none" strike="noStrike" cap="none" normalizeH="0" baseline="0" dirty="0" err="1" smtClean="0">
                <a:ln>
                  <a:noFill/>
                </a:ln>
                <a:solidFill>
                  <a:schemeClr val="tx1"/>
                </a:solidFill>
                <a:effectLst/>
                <a:latin typeface="Arial" panose="020B0604020202020204" pitchFamily="34" charset="0"/>
              </a:rPr>
              <a:t>substr</a:t>
            </a: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 0, 3);</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echo "$place\n";</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array_push</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rPr>
              <a:t>numplace</a:t>
            </a:r>
            <a:r>
              <a:rPr kumimoji="0" lang="en-US" altLang="en-US" sz="1400" b="0" i="0" u="none" strike="noStrike" cap="none" normalizeH="0" baseline="0" dirty="0" smtClean="0">
                <a:ln>
                  <a:noFill/>
                </a:ln>
                <a:solidFill>
                  <a:schemeClr val="tx1"/>
                </a:solidFill>
                <a:effectLst/>
                <a:latin typeface="Arial" panose="020B0604020202020204" pitchFamily="34" charset="0"/>
              </a:rPr>
              <a:t>, $place);</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num_arr</a:t>
            </a:r>
            <a:r>
              <a:rPr kumimoji="0" lang="en-US" altLang="en-US" sz="1400" b="0" i="0" u="none" strike="noStrike" cap="none" normalizeH="0" baseline="0" dirty="0" smtClean="0">
                <a:ln>
                  <a:noFill/>
                </a:ln>
                <a:solidFill>
                  <a:schemeClr val="tx1"/>
                </a:solidFill>
                <a:effectLst/>
                <a:latin typeface="Arial" panose="020B0604020202020204" pitchFamily="34" charset="0"/>
              </a:rPr>
              <a:t>=count($</a:t>
            </a:r>
            <a:r>
              <a:rPr kumimoji="0" lang="en-US" altLang="en-US" sz="1400" b="0" i="0" u="none" strike="noStrike" cap="none" normalizeH="0" baseline="0" dirty="0" err="1" smtClean="0">
                <a:ln>
                  <a:noFill/>
                </a:ln>
                <a:solidFill>
                  <a:schemeClr val="tx1"/>
                </a:solidFill>
                <a:effectLst/>
                <a:latin typeface="Arial" panose="020B0604020202020204" pitchFamily="34" charset="0"/>
              </a:rPr>
              <a:t>numplace</a:t>
            </a: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err="1" smtClean="0">
                <a:ln>
                  <a:noFill/>
                </a:ln>
                <a:solidFill>
                  <a:schemeClr val="tx1"/>
                </a:solidFill>
                <a:effectLst/>
                <a:latin typeface="Arial" panose="020B0604020202020204" pitchFamily="34" charset="0"/>
              </a:rPr>
              <a:t>array_push</a:t>
            </a:r>
            <a:r>
              <a:rPr kumimoji="0" lang="en-US" altLang="en-US" sz="1400" b="0" i="0" u="none" strike="noStrike" cap="none" normalizeH="0" baseline="0" dirty="0" smtClean="0">
                <a:ln>
                  <a:noFill/>
                </a:ln>
                <a:solidFill>
                  <a:schemeClr val="tx1"/>
                </a:solidFill>
                <a:effectLst/>
                <a:latin typeface="Arial" panose="020B0604020202020204" pitchFamily="34" charset="0"/>
              </a:rPr>
              <a:t> ($text, $</a:t>
            </a:r>
            <a:r>
              <a:rPr kumimoji="0" lang="en-US" altLang="en-US" sz="1400" b="0" i="0" u="none" strike="noStrike" cap="none" normalizeH="0" baseline="0" dirty="0" err="1" smtClean="0">
                <a:ln>
                  <a:noFill/>
                </a:ln>
                <a:solidFill>
                  <a:schemeClr val="tx1"/>
                </a:solidFill>
                <a:effectLst/>
                <a:latin typeface="Arial" panose="020B0604020202020204" pitchFamily="34" charset="0"/>
              </a:rPr>
              <a:t>raw_text</a:t>
            </a: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br>
              <a:rPr kumimoji="0" lang="en-US" altLang="en-US" sz="1400" b="0" i="0" u="none" strike="noStrike" cap="none" normalizeH="0" baseline="0" dirty="0" smtClean="0">
                <a:ln>
                  <a:noFill/>
                </a:ln>
                <a:solidFill>
                  <a:schemeClr val="tx1"/>
                </a:solidFill>
                <a:effectLst/>
                <a:latin typeface="Arial" panose="020B0604020202020204" pitchFamily="34" charset="0"/>
              </a:rPr>
            </a:br>
            <a:r>
              <a:rPr kumimoji="0" lang="en-US" altLang="en-US" sz="14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77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 with this info?</a:t>
            </a:r>
            <a:endParaRPr lang="en-US" dirty="0"/>
          </a:p>
        </p:txBody>
      </p:sp>
      <p:sp>
        <p:nvSpPr>
          <p:cNvPr id="3" name="Content Placeholder 2"/>
          <p:cNvSpPr>
            <a:spLocks noGrp="1"/>
          </p:cNvSpPr>
          <p:nvPr>
            <p:ph idx="1"/>
          </p:nvPr>
        </p:nvSpPr>
        <p:spPr/>
        <p:txBody>
          <a:bodyPr>
            <a:normAutofit lnSpcReduction="10000"/>
          </a:bodyPr>
          <a:lstStyle/>
          <a:p>
            <a:r>
              <a:rPr lang="en-US" dirty="0" smtClean="0"/>
              <a:t>Using PHP you can make </a:t>
            </a:r>
            <a:r>
              <a:rPr lang="en-US" dirty="0" err="1" smtClean="0"/>
              <a:t>kmls</a:t>
            </a:r>
            <a:r>
              <a:rPr lang="en-US" dirty="0" smtClean="0"/>
              <a:t> to display weather information by sector or TRACON.</a:t>
            </a:r>
          </a:p>
          <a:p>
            <a:r>
              <a:rPr lang="en-US" dirty="0" smtClean="0"/>
              <a:t>Make Graphics using PHP:GD (graphic display)</a:t>
            </a:r>
          </a:p>
          <a:p>
            <a:r>
              <a:rPr lang="en-US" dirty="0" smtClean="0"/>
              <a:t>Uses are nearly endless</a:t>
            </a:r>
          </a:p>
          <a:p>
            <a:pPr lvl="1"/>
            <a:r>
              <a:rPr lang="en-US" dirty="0" smtClean="0"/>
              <a:t>Graphics for Better Forecaster Situational Awareness</a:t>
            </a:r>
          </a:p>
          <a:p>
            <a:pPr lvl="1"/>
            <a:r>
              <a:rPr lang="en-US" dirty="0" smtClean="0"/>
              <a:t>Graphics to display Current and Forecast Info for specific Area, Sector or TRACON</a:t>
            </a:r>
          </a:p>
          <a:p>
            <a:pPr lvl="1"/>
            <a:r>
              <a:rPr lang="en-US" dirty="0" smtClean="0"/>
              <a:t>Archiving and verification of Forecasts/Advisories</a:t>
            </a:r>
            <a:endParaRPr lang="en-US" dirty="0"/>
          </a:p>
        </p:txBody>
      </p:sp>
    </p:spTree>
    <p:extLst>
      <p:ext uri="{BB962C8B-B14F-4D97-AF65-F5344CB8AC3E}">
        <p14:creationId xmlns:p14="http://schemas.microsoft.com/office/powerpoint/2010/main" val="521250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1155798"/>
          </a:xfrm>
        </p:spPr>
        <p:txBody>
          <a:bodyPr>
            <a:normAutofit/>
          </a:bodyPr>
          <a:lstStyle/>
          <a:p>
            <a:r>
              <a:rPr lang="en-US" sz="3600" dirty="0" smtClean="0"/>
              <a:t>ZME PIREP SOLICITATION GRAPHIC</a:t>
            </a:r>
            <a:endParaRPr lang="en-US" sz="3600" dirty="0"/>
          </a:p>
        </p:txBody>
      </p:sp>
      <p:sp>
        <p:nvSpPr>
          <p:cNvPr id="3" name="Subtitle 2"/>
          <p:cNvSpPr>
            <a:spLocks noGrp="1"/>
          </p:cNvSpPr>
          <p:nvPr>
            <p:ph type="subTitle" idx="1"/>
          </p:nvPr>
        </p:nvSpPr>
        <p:spPr/>
        <p:txBody>
          <a:bodyPr/>
          <a:lstStyle/>
          <a:p>
            <a:endParaRPr lang="en-US"/>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1" y="854482"/>
            <a:ext cx="9167091" cy="601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4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39238" cy="1143000"/>
          </a:xfrm>
        </p:spPr>
        <p:txBody>
          <a:bodyPr>
            <a:normAutofit fontScale="90000"/>
          </a:bodyPr>
          <a:lstStyle/>
          <a:p>
            <a:r>
              <a:rPr lang="en-US" dirty="0" smtClean="0"/>
              <a:t>Top – Yellow = Solicit PIREPS for CIG/VIS</a:t>
            </a:r>
            <a:endParaRPr lang="en-US" dirty="0"/>
          </a:p>
        </p:txBody>
      </p:sp>
      <p:sp>
        <p:nvSpPr>
          <p:cNvPr id="6" name="Down Arrow 5"/>
          <p:cNvSpPr/>
          <p:nvPr/>
        </p:nvSpPr>
        <p:spPr>
          <a:xfrm>
            <a:off x="8610600" y="1066800"/>
            <a:ext cx="304800" cy="539262"/>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dirty="0">
              <a:solidFill>
                <a:schemeClr val="bg1"/>
              </a:solidFill>
            </a:endParaRPr>
          </a:p>
        </p:txBody>
      </p:sp>
      <p:sp>
        <p:nvSpPr>
          <p:cNvPr id="12" name="Oval 11"/>
          <p:cNvSpPr/>
          <p:nvPr/>
        </p:nvSpPr>
        <p:spPr>
          <a:xfrm>
            <a:off x="4419600" y="1600140"/>
            <a:ext cx="457200" cy="298938"/>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762000"/>
            <a:ext cx="9150927"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a:off x="3352800" y="1524339"/>
            <a:ext cx="625764" cy="14946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057400" y="1531327"/>
            <a:ext cx="625764" cy="14946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78924" y="1689196"/>
            <a:ext cx="4131324" cy="369332"/>
          </a:xfrm>
          <a:prstGeom prst="rect">
            <a:avLst/>
          </a:prstGeom>
          <a:noFill/>
        </p:spPr>
        <p:txBody>
          <a:bodyPr wrap="none" rtlCol="0">
            <a:spAutoFit/>
          </a:bodyPr>
          <a:lstStyle/>
          <a:p>
            <a:r>
              <a:rPr lang="en-US" b="1" dirty="0" smtClean="0">
                <a:solidFill>
                  <a:schemeClr val="bg1"/>
                </a:solidFill>
              </a:rPr>
              <a:t>ALL CIGS ABV 5000FT AND VIS ABV 5SM</a:t>
            </a:r>
            <a:endParaRPr lang="en-US" b="1" dirty="0">
              <a:solidFill>
                <a:schemeClr val="bg1"/>
              </a:solidFill>
            </a:endParaRPr>
          </a:p>
        </p:txBody>
      </p:sp>
      <p:sp>
        <p:nvSpPr>
          <p:cNvPr id="14" name="Oval 13"/>
          <p:cNvSpPr/>
          <p:nvPr/>
        </p:nvSpPr>
        <p:spPr>
          <a:xfrm>
            <a:off x="1295400" y="1731489"/>
            <a:ext cx="430098" cy="284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535" y="729673"/>
            <a:ext cx="1191288" cy="369332"/>
          </a:xfrm>
          <a:prstGeom prst="rect">
            <a:avLst/>
          </a:prstGeom>
          <a:noFill/>
        </p:spPr>
        <p:txBody>
          <a:bodyPr wrap="none" rtlCol="0">
            <a:spAutoFit/>
          </a:bodyPr>
          <a:lstStyle/>
          <a:p>
            <a:r>
              <a:rPr lang="en-US" dirty="0" smtClean="0">
                <a:solidFill>
                  <a:srgbClr val="FF0000"/>
                </a:solidFill>
              </a:rPr>
              <a:t>BY SECTOR</a:t>
            </a:r>
            <a:endParaRPr lang="en-US" dirty="0">
              <a:solidFill>
                <a:srgbClr val="FF0000"/>
              </a:solidFill>
            </a:endParaRPr>
          </a:p>
        </p:txBody>
      </p:sp>
    </p:spTree>
    <p:extLst>
      <p:ext uri="{BB962C8B-B14F-4D97-AF65-F5344CB8AC3E}">
        <p14:creationId xmlns:p14="http://schemas.microsoft.com/office/powerpoint/2010/main" val="308114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686800" cy="1143000"/>
          </a:xfrm>
        </p:spPr>
        <p:txBody>
          <a:bodyPr>
            <a:noAutofit/>
          </a:bodyPr>
          <a:lstStyle/>
          <a:p>
            <a:r>
              <a:rPr lang="en-US" sz="2400" dirty="0" smtClean="0"/>
              <a:t>URGENT (UUA PIREP) DETECTED IN or WITHIN 150NM of AREA</a:t>
            </a:r>
            <a:endParaRPr lang="en-US" sz="2400" dirty="0"/>
          </a:p>
        </p:txBody>
      </p:sp>
      <p:sp>
        <p:nvSpPr>
          <p:cNvPr id="6" name="Oval 5"/>
          <p:cNvSpPr/>
          <p:nvPr/>
        </p:nvSpPr>
        <p:spPr>
          <a:xfrm>
            <a:off x="4572000" y="2057400"/>
            <a:ext cx="26670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2819400"/>
            <a:ext cx="40386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76618" y="5105400"/>
            <a:ext cx="26670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0"/>
            <a:ext cx="9144001"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2036618"/>
            <a:ext cx="4724400" cy="30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2634734"/>
            <a:ext cx="3041602" cy="369332"/>
          </a:xfrm>
          <a:prstGeom prst="rect">
            <a:avLst/>
          </a:prstGeom>
          <a:noFill/>
        </p:spPr>
        <p:txBody>
          <a:bodyPr wrap="none" rtlCol="0">
            <a:spAutoFit/>
          </a:bodyPr>
          <a:lstStyle/>
          <a:p>
            <a:r>
              <a:rPr lang="en-US" dirty="0" smtClean="0">
                <a:solidFill>
                  <a:schemeClr val="bg1"/>
                </a:solidFill>
              </a:rPr>
              <a:t>UUA PIREP WITH MKL AS ICAO</a:t>
            </a:r>
            <a:endParaRPr lang="en-US" dirty="0">
              <a:solidFill>
                <a:schemeClr val="bg1"/>
              </a:solidFill>
            </a:endParaRPr>
          </a:p>
        </p:txBody>
      </p:sp>
      <p:sp>
        <p:nvSpPr>
          <p:cNvPr id="9" name="Right Arrow 8"/>
          <p:cNvSpPr/>
          <p:nvPr/>
        </p:nvSpPr>
        <p:spPr>
          <a:xfrm rot="10800000">
            <a:off x="3048000" y="2743200"/>
            <a:ext cx="457200" cy="1524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53000" y="3276600"/>
            <a:ext cx="3723199" cy="369332"/>
          </a:xfrm>
          <a:prstGeom prst="rect">
            <a:avLst/>
          </a:prstGeom>
          <a:noFill/>
        </p:spPr>
        <p:txBody>
          <a:bodyPr wrap="none" rtlCol="0">
            <a:spAutoFit/>
          </a:bodyPr>
          <a:lstStyle/>
          <a:p>
            <a:r>
              <a:rPr lang="en-US" dirty="0" smtClean="0">
                <a:solidFill>
                  <a:schemeClr val="bg1"/>
                </a:solidFill>
              </a:rPr>
              <a:t>CAN BE IN AREA 2 OR WITHIN 150NM</a:t>
            </a:r>
            <a:endParaRPr lang="en-US" dirty="0">
              <a:solidFill>
                <a:schemeClr val="bg1"/>
              </a:solidFill>
            </a:endParaRPr>
          </a:p>
        </p:txBody>
      </p:sp>
      <p:sp>
        <p:nvSpPr>
          <p:cNvPr id="13" name="Right Arrow 12"/>
          <p:cNvSpPr/>
          <p:nvPr/>
        </p:nvSpPr>
        <p:spPr>
          <a:xfrm rot="10800000">
            <a:off x="4343399" y="3385066"/>
            <a:ext cx="457200" cy="1524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14418" y="3962400"/>
            <a:ext cx="4724400" cy="30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9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P spid="13" grpId="0" animBg="1"/>
      <p:bldP spid="1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TM10001103[[fn=Headlines]]</Template>
  <TotalTime>639</TotalTime>
  <Words>472</Words>
  <Application>Microsoft Office PowerPoint</Application>
  <PresentationFormat>On-screen Show (4:3)</PresentationFormat>
  <Paragraphs>45</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vt:lpstr>
      <vt:lpstr>Corbel</vt:lpstr>
      <vt:lpstr>Wingdings</vt:lpstr>
      <vt:lpstr>Wingdings 2</vt:lpstr>
      <vt:lpstr>Wingdings 3</vt:lpstr>
      <vt:lpstr>Module</vt:lpstr>
      <vt:lpstr> Using GIS to Enhance Aviation DSS for the FAA at the Memphis CWSU</vt:lpstr>
      <vt:lpstr>Memphis Center (ZME)</vt:lpstr>
      <vt:lpstr>CWSU Decision Support</vt:lpstr>
      <vt:lpstr>How do I create Graphics? </vt:lpstr>
      <vt:lpstr>How do I Query database? To join Geometry Info?</vt:lpstr>
      <vt:lpstr>What can you do with this info?</vt:lpstr>
      <vt:lpstr>ZME PIREP SOLICITATION GRAPHIC</vt:lpstr>
      <vt:lpstr>Top – Yellow = Solicit PIREPS for CIG/VIS</vt:lpstr>
      <vt:lpstr>URGENT (UUA PIREP) DETECTED IN or WITHIN 150NM of AREA</vt:lpstr>
      <vt:lpstr>SECTORS WITH MOD OR GREATER TURB RATIO</vt:lpstr>
      <vt:lpstr>SECTORS WITH MOD OR GREATER ICE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normal Summer Day in ZME?</vt:lpstr>
      <vt:lpstr>PowerPoint Presentation</vt:lpstr>
      <vt:lpstr>PowerPoint Presentation</vt:lpstr>
      <vt:lpstr>PowerPoint Presentation</vt:lpstr>
      <vt:lpstr>PowerPoint Presentation</vt:lpstr>
      <vt:lpstr>Are there more Non-GIS uses?</vt:lpstr>
      <vt:lpstr>PowerPoint Presentation</vt:lpstr>
      <vt:lpstr>PowerPoint Presentation</vt:lpstr>
      <vt:lpstr>PowerPoint Presentation</vt:lpstr>
      <vt:lpstr>Any Questions??</vt:lpstr>
    </vt:vector>
  </TitlesOfParts>
  <Company>SR-S-SMS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ZME PIREP SOLICITATION GRAPHIC</dc:title>
  <dc:creator>Nick Uebelhor</dc:creator>
  <cp:lastModifiedBy>Nick Uebelhor</cp:lastModifiedBy>
  <cp:revision>46</cp:revision>
  <dcterms:created xsi:type="dcterms:W3CDTF">2018-04-09T15:55:41Z</dcterms:created>
  <dcterms:modified xsi:type="dcterms:W3CDTF">2018-05-21T01:07:04Z</dcterms:modified>
</cp:coreProperties>
</file>