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Impact" panose="020B0806030902050204" pitchFamily="34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687" y="5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xkhqucWshVlFmG78o2vMUqACKS_X_kJmeU1a1AvdiXg/edit#gid=0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cs.google.com/spreadsheets/d/1e7eHJLzxMPGu2UZ-yj0LhglLCjueGS2nW87qiD4BthY/edit#gid=0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sl.noaa.gov/mddb2/makePlot.html?variableID=116304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 txBox="1">
            <a:spLocks noGrp="1"/>
          </p:cNvSpPr>
          <p:nvPr>
            <p:ph type="body" idx="1"/>
          </p:nvPr>
        </p:nvSpPr>
        <p:spPr>
          <a:xfrm>
            <a:off x="670891" y="4572000"/>
            <a:ext cx="5367130" cy="3747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u="sng">
                <a:solidFill>
                  <a:schemeClr val="hlink"/>
                </a:solidFill>
                <a:latin typeface="Arial Narrow"/>
                <a:ea typeface="Arial Narrow"/>
                <a:cs typeface="Arial Narrow"/>
                <a:sym typeface="Arial Narrow"/>
                <a:hlinkClick r:id="rId3"/>
              </a:rPr>
              <a:t>https://docs.google.com/spreadsheets/d/1xkhqucWshVlFmG78o2vMUqACKS_X_kJmeU1a1AvdiXg/edit#gid=0</a:t>
            </a:r>
            <a:r>
              <a:rPr lang="en-US" sz="1800">
                <a:latin typeface="Arial Narrow"/>
                <a:ea typeface="Arial Narrow"/>
                <a:cs typeface="Arial Narrow"/>
                <a:sym typeface="Arial Narrow"/>
              </a:rPr>
              <a:t>    </a:t>
            </a:r>
            <a:r>
              <a:rPr lang="en-US" sz="1800" u="sng">
                <a:solidFill>
                  <a:schemeClr val="hlink"/>
                </a:solidFill>
                <a:latin typeface="Arial Narrow"/>
                <a:ea typeface="Arial Narrow"/>
                <a:cs typeface="Arial Narrow"/>
                <a:sym typeface="Arial Narrow"/>
                <a:hlinkClick r:id="rId4"/>
              </a:rPr>
              <a:t>https://docs.google.com/spreadsheets/d/1e7eHJLzxMPGu2UZ-yj0LhglLCjueGS2nW87qiD4BthY/edit#gid=0</a:t>
            </a:r>
            <a:endParaRPr sz="1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7" name="Google Shape;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2888" y="374650"/>
            <a:ext cx="7194551" cy="4048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797a82d1c4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797a82d1c4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797a82d1c4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797a82d1c4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79799e48b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79799e48b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797a82d1c4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797a82d1c4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https://psl.noaa.gov/mddb2/makePlot.html?variableID=116304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Anticipated pattern this fall and winter due to ENSO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Including 2009 analog heights to show changes going into cool season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7a666785a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7a666785a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797a82d1c4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797a82d1c4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7a666785a9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7a666785a9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7a666785a9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7a666785a9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7a666785a9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7a666785a9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7013" y="381000"/>
            <a:ext cx="7312026" cy="4113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3:notes"/>
          <p:cNvSpPr txBox="1">
            <a:spLocks noGrp="1"/>
          </p:cNvSpPr>
          <p:nvPr>
            <p:ph type="body" idx="1"/>
          </p:nvPr>
        </p:nvSpPr>
        <p:spPr>
          <a:xfrm>
            <a:off x="685800" y="4648201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3" name="Google Shape;223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7bdea850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7bdea850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https://mesonet.agron.iastate.edu/plotting/auto/?_wait=no&amp;q=171&amp;opt=wfo&amp;station=MEG&amp;state=IA&amp;_ugc_state=IA&amp;ugc=IAC169&amp;c=svrtor&amp;phenomena=SV&amp;significance=W&amp;cmap=Oranges&amp;_r=t&amp;dpi=100&amp;_fmt=png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797a82d1c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g2797a82d1c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797a82d1c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797a82d1c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797a82d1c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797a82d1c4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80ecf69fe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80ecf69fe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797a82d1c4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797a82d1c4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quick and dirty overview of what ENSO is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797a82d1c4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797a82d1c4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ENSO changes over recent time periods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">
  <p:cSld name="Dk Blu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0" y="0"/>
            <a:ext cx="91440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>
            <a:spLocks noGrp="1"/>
          </p:cNvSpPr>
          <p:nvPr>
            <p:ph type="pic" idx="2"/>
          </p:nvPr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2249134" y="457209"/>
            <a:ext cx="6437666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3"/>
          </p:nvPr>
        </p:nvSpPr>
        <p:spPr>
          <a:xfrm>
            <a:off x="2249146" y="1628103"/>
            <a:ext cx="6433864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8" name="Google Shape;18;p2"/>
          <p:cNvCxnSpPr/>
          <p:nvPr/>
        </p:nvCxnSpPr>
        <p:spPr>
          <a:xfrm>
            <a:off x="1908402" y="457200"/>
            <a:ext cx="0" cy="2604900"/>
          </a:xfrm>
          <a:prstGeom prst="straightConnector1">
            <a:avLst/>
          </a:prstGeom>
          <a:noFill/>
          <a:ln w="12700" cap="flat" cmpd="sng">
            <a:solidFill>
              <a:srgbClr val="3FA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" name="Google Shape;1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8621" y="573025"/>
            <a:ext cx="1109048" cy="110904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/>
        </p:nvSpPr>
        <p:spPr>
          <a:xfrm>
            <a:off x="425363" y="1682075"/>
            <a:ext cx="1175566" cy="54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0" bIns="91425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NATIONALWEATHER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SERVICE</a:t>
            </a:r>
            <a:endParaRPr sz="1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 1">
  <p:cSld name="Dk Blue 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0"/>
            <a:ext cx="9144000" cy="4800600"/>
          </a:xfrm>
          <a:prstGeom prst="rect">
            <a:avLst/>
          </a:prstGeom>
          <a:solidFill>
            <a:srgbClr val="0017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457200" y="1162050"/>
            <a:ext cx="8229600" cy="333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39370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 b="0" i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 1">
  <p:cSld name="1_Dk Blue 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0" y="0"/>
            <a:ext cx="9144000" cy="4800600"/>
          </a:xfrm>
          <a:prstGeom prst="rect">
            <a:avLst/>
          </a:prstGeom>
          <a:solidFill>
            <a:srgbClr val="0017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57200" y="1932750"/>
            <a:ext cx="82296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457200" y="1280160"/>
            <a:ext cx="8229600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457200" y="1280160"/>
            <a:ext cx="3931920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2"/>
          </p:nvPr>
        </p:nvSpPr>
        <p:spPr>
          <a:xfrm>
            <a:off x="4754880" y="1280160"/>
            <a:ext cx="3931920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1"/>
          </p:nvPr>
        </p:nvSpPr>
        <p:spPr>
          <a:xfrm>
            <a:off x="457200" y="1280160"/>
            <a:ext cx="2468880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2"/>
          </p:nvPr>
        </p:nvSpPr>
        <p:spPr>
          <a:xfrm>
            <a:off x="3337560" y="1280160"/>
            <a:ext cx="2468880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3"/>
          </p:nvPr>
        </p:nvSpPr>
        <p:spPr>
          <a:xfrm>
            <a:off x="6217920" y="1280160"/>
            <a:ext cx="2468880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typ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0" y="0"/>
            <a:ext cx="9144000" cy="4800600"/>
          </a:xfrm>
          <a:prstGeom prst="rect">
            <a:avLst/>
          </a:prstGeom>
          <a:solidFill>
            <a:srgbClr val="0017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commerce.gov/" TargetMode="Externa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30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162051"/>
            <a:ext cx="8229600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087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30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08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0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08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0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08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0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08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0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9;p1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54928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/>
        </p:nvSpPr>
        <p:spPr>
          <a:xfrm>
            <a:off x="1078312" y="4772975"/>
            <a:ext cx="36417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3087"/>
                </a:solidFill>
                <a:latin typeface="Arial"/>
                <a:ea typeface="Arial"/>
                <a:cs typeface="Arial"/>
                <a:sym typeface="Arial"/>
              </a:rPr>
              <a:t>NATIONAL WEATHER SERVICE</a:t>
            </a:r>
            <a:endParaRPr sz="1400" b="1" i="0" u="none" strike="noStrike" cap="none">
              <a:solidFill>
                <a:srgbClr val="00308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08496" y="4830313"/>
            <a:ext cx="283465" cy="2834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/>
          <p:nvPr/>
        </p:nvSpPr>
        <p:spPr>
          <a:xfrm>
            <a:off x="1461448" y="491378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3087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-US" sz="1000" b="0" i="0" u="none" strike="noStrike" cap="none">
                <a:solidFill>
                  <a:srgbClr val="003087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000" b="0" i="0" u="none" strike="noStrike" cap="none">
              <a:solidFill>
                <a:srgbClr val="00308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2820">
          <p15:clr>
            <a:srgbClr val="F26B43"/>
          </p15:clr>
        </p15:guide>
        <p15:guide id="4" orient="horz" pos="252">
          <p15:clr>
            <a:srgbClr val="F26B43"/>
          </p15:clr>
        </p15:guide>
        <p15:guide id="5" pos="5472">
          <p15:clr>
            <a:srgbClr val="F26B43"/>
          </p15:clr>
        </p15:guide>
        <p15:guide id="6" pos="288">
          <p15:clr>
            <a:srgbClr val="F26B43"/>
          </p15:clr>
        </p15:guide>
        <p15:guide id="7" orient="horz" pos="7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2310550" y="457200"/>
            <a:ext cx="64626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200"/>
              <a:t>2023 Summer Severe Weather Highlights and Possible Ties to ENSO </a:t>
            </a:r>
            <a:br>
              <a:rPr lang="en-US" sz="3200"/>
            </a:br>
            <a:br>
              <a:rPr lang="en-US" sz="3200"/>
            </a:br>
            <a:endParaRPr sz="1400" b="0">
              <a:solidFill>
                <a:srgbClr val="D6F5FF"/>
              </a:solidFill>
            </a:endParaRP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3"/>
          </p:nvPr>
        </p:nvSpPr>
        <p:spPr>
          <a:xfrm>
            <a:off x="2256975" y="2127050"/>
            <a:ext cx="6092400" cy="10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</a:pPr>
            <a:r>
              <a:rPr lang="en-US" sz="1800" b="1">
                <a:solidFill>
                  <a:srgbClr val="D6F5FF"/>
                </a:solidFill>
              </a:rPr>
              <a:t>September 19, 2023</a:t>
            </a:r>
            <a:endParaRPr sz="1800" b="1">
              <a:solidFill>
                <a:srgbClr val="D6F5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solidFill>
                  <a:srgbClr val="D6F5FF"/>
                </a:solidFill>
              </a:rPr>
              <a:t>Presenter: Mike Johnson, Science and Operations Officer</a:t>
            </a:r>
            <a:endParaRPr sz="1800">
              <a:solidFill>
                <a:srgbClr val="D6F5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solidFill>
                  <a:srgbClr val="D6F5FF"/>
                </a:solidFill>
              </a:rPr>
              <a:t>		</a:t>
            </a:r>
            <a:endParaRPr sz="1800" b="1">
              <a:solidFill>
                <a:srgbClr val="D6F5FF"/>
              </a:solidFill>
            </a:endParaRPr>
          </a:p>
        </p:txBody>
      </p:sp>
      <p:pic>
        <p:nvPicPr>
          <p:cNvPr id="51" name="Google Shape;5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054751"/>
            <a:ext cx="9144000" cy="2165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>
          <a:xfrm>
            <a:off x="212925" y="274650"/>
            <a:ext cx="5058300" cy="594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General Weather Patterns Associated with El Niño and La Niña</a:t>
            </a:r>
            <a:endParaRPr sz="2200"/>
          </a:p>
        </p:txBody>
      </p:sp>
      <p:sp>
        <p:nvSpPr>
          <p:cNvPr id="140" name="Google Shape;140;p20"/>
          <p:cNvSpPr txBox="1">
            <a:spLocks noGrp="1"/>
          </p:cNvSpPr>
          <p:nvPr>
            <p:ph type="body" idx="1"/>
          </p:nvPr>
        </p:nvSpPr>
        <p:spPr>
          <a:xfrm>
            <a:off x="457200" y="1342975"/>
            <a:ext cx="4753500" cy="3048600"/>
          </a:xfrm>
          <a:prstGeom prst="rect">
            <a:avLst/>
          </a:prstGeom>
        </p:spPr>
        <p:txBody>
          <a:bodyPr spcFirstLastPara="1" wrap="square" lIns="0" tIns="0" rIns="0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/>
              <a:t>El Niño tends to lead toward a flatter storm track favoring wetter conditions across the southwest United States and the Gulf Coast</a:t>
            </a: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/>
              <a:t>La Niña favors a more amplified pattern with dry weather over the southwest US  and Gulf Coast, and a more active storm track across into the Ohio Valley</a:t>
            </a:r>
            <a:endParaRPr sz="1600"/>
          </a:p>
        </p:txBody>
      </p:sp>
      <p:pic>
        <p:nvPicPr>
          <p:cNvPr id="141" name="Google Shape;14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0850" y="110400"/>
            <a:ext cx="3468250" cy="460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Comparison to Previous ENSO Events</a:t>
            </a:r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body" idx="1"/>
          </p:nvPr>
        </p:nvSpPr>
        <p:spPr>
          <a:xfrm>
            <a:off x="457200" y="1280150"/>
            <a:ext cx="4114800" cy="3314700"/>
          </a:xfrm>
          <a:prstGeom prst="rect">
            <a:avLst/>
          </a:prstGeom>
        </p:spPr>
        <p:txBody>
          <a:bodyPr spcFirstLastPara="1" wrap="square" lIns="0" tIns="0" rIns="0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The 2009 transition from La Niña to El Niño was very similar to the current pattern shift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There are some similarities in the amount of severe weather warnings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However, the sample size is small so confidence in the correlation is low</a:t>
            </a:r>
            <a:endParaRPr sz="1600"/>
          </a:p>
        </p:txBody>
      </p:sp>
      <p:pic>
        <p:nvPicPr>
          <p:cNvPr id="148" name="Google Shape;148;p21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6875" y="1376325"/>
            <a:ext cx="4523174" cy="279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/>
          <p:nvPr/>
        </p:nvSpPr>
        <p:spPr>
          <a:xfrm>
            <a:off x="5656875" y="3872575"/>
            <a:ext cx="212100" cy="450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980000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1"/>
          <p:cNvSpPr/>
          <p:nvPr/>
        </p:nvSpPr>
        <p:spPr>
          <a:xfrm>
            <a:off x="6295325" y="3872575"/>
            <a:ext cx="212100" cy="450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980000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1"/>
          <p:cNvSpPr/>
          <p:nvPr/>
        </p:nvSpPr>
        <p:spPr>
          <a:xfrm>
            <a:off x="7578975" y="3872575"/>
            <a:ext cx="212100" cy="450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980000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1"/>
          <p:cNvSpPr/>
          <p:nvPr/>
        </p:nvSpPr>
        <p:spPr>
          <a:xfrm>
            <a:off x="8650475" y="3872575"/>
            <a:ext cx="212100" cy="450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980000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250" y="25"/>
            <a:ext cx="4234051" cy="4801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250" y="0"/>
            <a:ext cx="4234051" cy="4801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6250" y="13"/>
            <a:ext cx="4234051" cy="4801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6250" y="25"/>
            <a:ext cx="4234051" cy="4801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6250" y="13"/>
            <a:ext cx="4234051" cy="4801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6250" y="-12"/>
            <a:ext cx="4234051" cy="4801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6250" y="13"/>
            <a:ext cx="4234051" cy="4801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33750" y="13"/>
            <a:ext cx="4234051" cy="4801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33749" y="13"/>
            <a:ext cx="4234051" cy="4801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733750" y="0"/>
            <a:ext cx="4234051" cy="4801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733750" y="0"/>
            <a:ext cx="4234051" cy="4801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733750" y="25"/>
            <a:ext cx="4234051" cy="4801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733750" y="25"/>
            <a:ext cx="4234051" cy="4801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733750" y="0"/>
            <a:ext cx="4234051" cy="4801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Is the Fall/Winter Pattern Predictable?</a:t>
            </a:r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body" idx="1"/>
          </p:nvPr>
        </p:nvSpPr>
        <p:spPr>
          <a:xfrm>
            <a:off x="457200" y="1280150"/>
            <a:ext cx="3025500" cy="3314700"/>
          </a:xfrm>
          <a:prstGeom prst="rect">
            <a:avLst/>
          </a:prstGeom>
        </p:spPr>
        <p:txBody>
          <a:bodyPr spcFirstLastPara="1" wrap="square" lIns="0" tIns="0" rIns="0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/>
              <a:t>We can use similar years as analogs for the upcoming months</a:t>
            </a: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/>
              <a:t>There isn’t much of a signal for above normal severe weather in the fall/winter</a:t>
            </a: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/>
              <a:t>Aug-Sep warning numbers can be heavily influenced by a single tropical system</a:t>
            </a:r>
            <a:endParaRPr sz="1600"/>
          </a:p>
        </p:txBody>
      </p:sp>
      <p:pic>
        <p:nvPicPr>
          <p:cNvPr id="177" name="Google Shape;177;p2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8525" y="1047875"/>
            <a:ext cx="5362676" cy="354697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3"/>
          <p:cNvSpPr/>
          <p:nvPr/>
        </p:nvSpPr>
        <p:spPr>
          <a:xfrm>
            <a:off x="5091275" y="4084675"/>
            <a:ext cx="212100" cy="450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980000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3"/>
          <p:cNvSpPr/>
          <p:nvPr/>
        </p:nvSpPr>
        <p:spPr>
          <a:xfrm>
            <a:off x="5888825" y="4084675"/>
            <a:ext cx="212100" cy="450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980000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3"/>
          <p:cNvSpPr/>
          <p:nvPr/>
        </p:nvSpPr>
        <p:spPr>
          <a:xfrm>
            <a:off x="7499450" y="4084675"/>
            <a:ext cx="212100" cy="450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980000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 txBox="1">
            <a:spLocks noGrp="1"/>
          </p:cNvSpPr>
          <p:nvPr>
            <p:ph type="title"/>
          </p:nvPr>
        </p:nvSpPr>
        <p:spPr>
          <a:xfrm>
            <a:off x="408725" y="56563"/>
            <a:ext cx="8229600" cy="594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Seasonal Outlooks (Oct-Dec)</a:t>
            </a:r>
            <a:endParaRPr/>
          </a:p>
        </p:txBody>
      </p:sp>
      <p:pic>
        <p:nvPicPr>
          <p:cNvPr id="186" name="Google Shape;18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2325" y="952511"/>
            <a:ext cx="4511677" cy="348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52513"/>
            <a:ext cx="4511677" cy="3487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25, 2023</a:t>
            </a:r>
            <a:endParaRPr/>
          </a:p>
        </p:txBody>
      </p:sp>
      <p:sp>
        <p:nvSpPr>
          <p:cNvPr id="193" name="Google Shape;193;p25"/>
          <p:cNvSpPr txBox="1">
            <a:spLocks noGrp="1"/>
          </p:cNvSpPr>
          <p:nvPr>
            <p:ph type="body" idx="1"/>
          </p:nvPr>
        </p:nvSpPr>
        <p:spPr>
          <a:xfrm>
            <a:off x="6022625" y="1261475"/>
            <a:ext cx="2947800" cy="3508500"/>
          </a:xfrm>
          <a:prstGeom prst="rect">
            <a:avLst/>
          </a:prstGeom>
        </p:spPr>
        <p:txBody>
          <a:bodyPr spcFirstLastPara="1" wrap="square" lIns="0" tIns="0" rIns="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Doppler radar was indicating winds exceeding 70 mph crossing the Mississippi River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Damage survey estimated max winds of 80-90 mph across northern Shelby County causing more than 120,000 power outages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Be wary of a shrinking high wind footprint as storm nears radar</a:t>
            </a:r>
            <a:endParaRPr sz="1600"/>
          </a:p>
        </p:txBody>
      </p:sp>
      <p:pic>
        <p:nvPicPr>
          <p:cNvPr id="194" name="Google Shape;19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736" y="1225296"/>
            <a:ext cx="5717826" cy="3163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July 5, 2023</a:t>
            </a:r>
            <a:endParaRPr/>
          </a:p>
        </p:txBody>
      </p:sp>
      <p:pic>
        <p:nvPicPr>
          <p:cNvPr id="200" name="Google Shape;20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575" y="1564400"/>
            <a:ext cx="5495250" cy="304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6"/>
          <p:cNvSpPr txBox="1"/>
          <p:nvPr/>
        </p:nvSpPr>
        <p:spPr>
          <a:xfrm>
            <a:off x="163575" y="1162050"/>
            <a:ext cx="5495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087"/>
                </a:solidFill>
              </a:rPr>
              <a:t>KNQA (Millington) Radar</a:t>
            </a:r>
            <a:endParaRPr sz="1600" b="1">
              <a:solidFill>
                <a:srgbClr val="003087"/>
              </a:solidFill>
            </a:endParaRPr>
          </a:p>
        </p:txBody>
      </p:sp>
      <p:pic>
        <p:nvPicPr>
          <p:cNvPr id="202" name="Google Shape;202;p26"/>
          <p:cNvPicPr preferRelativeResize="0"/>
          <p:nvPr/>
        </p:nvPicPr>
        <p:blipFill rotWithShape="1">
          <a:blip r:embed="rId4">
            <a:alphaModFix/>
          </a:blip>
          <a:srcRect l="50157"/>
          <a:stretch/>
        </p:blipFill>
        <p:spPr>
          <a:xfrm>
            <a:off x="6252854" y="1564400"/>
            <a:ext cx="2739377" cy="304070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6"/>
          <p:cNvSpPr txBox="1"/>
          <p:nvPr/>
        </p:nvSpPr>
        <p:spPr>
          <a:xfrm>
            <a:off x="6252888" y="916050"/>
            <a:ext cx="2739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087"/>
                </a:solidFill>
              </a:rPr>
              <a:t>tMEM (Memphis Terminal) Radar</a:t>
            </a:r>
            <a:endParaRPr sz="1600" b="1">
              <a:solidFill>
                <a:srgbClr val="003087"/>
              </a:solidFill>
            </a:endParaRPr>
          </a:p>
        </p:txBody>
      </p:sp>
      <p:sp>
        <p:nvSpPr>
          <p:cNvPr id="204" name="Google Shape;204;p26"/>
          <p:cNvSpPr txBox="1"/>
          <p:nvPr/>
        </p:nvSpPr>
        <p:spPr>
          <a:xfrm>
            <a:off x="7968925" y="4186700"/>
            <a:ext cx="1023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7:12 PM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05" name="Google Shape;205;p26"/>
          <p:cNvSpPr txBox="1"/>
          <p:nvPr/>
        </p:nvSpPr>
        <p:spPr>
          <a:xfrm>
            <a:off x="6404700" y="2036925"/>
            <a:ext cx="25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00"/>
                </a:solidFill>
              </a:rPr>
              <a:t>Perspective Matters!</a:t>
            </a:r>
            <a:endParaRPr sz="18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July 18, 2023</a:t>
            </a:r>
            <a:endParaRPr/>
          </a:p>
        </p:txBody>
      </p:sp>
      <p:pic>
        <p:nvPicPr>
          <p:cNvPr id="211" name="Google Shape;21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324" y="1221000"/>
            <a:ext cx="6211275" cy="343690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7"/>
          <p:cNvSpPr txBox="1"/>
          <p:nvPr/>
        </p:nvSpPr>
        <p:spPr>
          <a:xfrm>
            <a:off x="6519425" y="1443225"/>
            <a:ext cx="25197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3087"/>
                </a:solidFill>
              </a:rPr>
              <a:t>Note how quickly the damaging wind swath develops from west of Bartlett to Germantown</a:t>
            </a:r>
            <a:endParaRPr sz="1800" b="1">
              <a:solidFill>
                <a:srgbClr val="0030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30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3087"/>
                </a:solidFill>
              </a:rPr>
              <a:t>More than 130,000 without power</a:t>
            </a:r>
            <a:endParaRPr sz="1800" b="1">
              <a:solidFill>
                <a:srgbClr val="003087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July 21, 2023</a:t>
            </a:r>
            <a:endParaRPr/>
          </a:p>
        </p:txBody>
      </p:sp>
      <p:sp>
        <p:nvSpPr>
          <p:cNvPr id="218" name="Google Shape;218;p28"/>
          <p:cNvSpPr txBox="1">
            <a:spLocks noGrp="1"/>
          </p:cNvSpPr>
          <p:nvPr>
            <p:ph type="body" idx="1"/>
          </p:nvPr>
        </p:nvSpPr>
        <p:spPr>
          <a:xfrm>
            <a:off x="6525475" y="1280150"/>
            <a:ext cx="2161200" cy="3314700"/>
          </a:xfrm>
          <a:prstGeom prst="rect">
            <a:avLst/>
          </a:prstGeom>
        </p:spPr>
        <p:txBody>
          <a:bodyPr spcFirstLastPara="1" wrap="square" lIns="0" tIns="0" rIns="0" bIns="45700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Bowing segment intensifying as it moves across Shelby County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Still very difficult to detect damaging wind south of Interstate 40.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Additional 60,000 power outages</a:t>
            </a:r>
            <a:endParaRPr sz="1800"/>
          </a:p>
        </p:txBody>
      </p:sp>
      <p:pic>
        <p:nvPicPr>
          <p:cNvPr id="219" name="Google Shape;21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736" y="1225296"/>
            <a:ext cx="6220674" cy="3442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9"/>
          <p:cNvSpPr txBox="1">
            <a:spLocks noGrp="1"/>
          </p:cNvSpPr>
          <p:nvPr>
            <p:ph type="title" idx="4294967295"/>
          </p:nvPr>
        </p:nvSpPr>
        <p:spPr>
          <a:xfrm>
            <a:off x="0" y="2727325"/>
            <a:ext cx="9144001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en-US">
                <a:solidFill>
                  <a:schemeClr val="accent1"/>
                </a:solidFill>
              </a:rPr>
              <a:t>Questions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26" name="Google Shape;226;p29"/>
          <p:cNvSpPr/>
          <p:nvPr/>
        </p:nvSpPr>
        <p:spPr>
          <a:xfrm>
            <a:off x="3662005" y="1428875"/>
            <a:ext cx="1021200" cy="681000"/>
          </a:xfrm>
          <a:prstGeom prst="wedgeRectCallout">
            <a:avLst>
              <a:gd name="adj1" fmla="val -20285"/>
              <a:gd name="adj2" fmla="val 74978"/>
            </a:avLst>
          </a:prstGeom>
          <a:solidFill>
            <a:schemeClr val="accent1"/>
          </a:solidFill>
          <a:ln w="28575" cap="flat" cmpd="sng">
            <a:solidFill>
              <a:srgbClr val="001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9"/>
          <p:cNvSpPr/>
          <p:nvPr/>
        </p:nvSpPr>
        <p:spPr>
          <a:xfrm flipH="1">
            <a:off x="4335480" y="1769300"/>
            <a:ext cx="1021200" cy="681000"/>
          </a:xfrm>
          <a:prstGeom prst="wedgeRectCallout">
            <a:avLst>
              <a:gd name="adj1" fmla="val -20285"/>
              <a:gd name="adj2" fmla="val 74978"/>
            </a:avLst>
          </a:prstGeom>
          <a:solidFill>
            <a:schemeClr val="accent1"/>
          </a:solidFill>
          <a:ln w="28575" cap="flat" cmpd="sng">
            <a:solidFill>
              <a:srgbClr val="001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9"/>
          <p:cNvSpPr txBox="1"/>
          <p:nvPr/>
        </p:nvSpPr>
        <p:spPr>
          <a:xfrm>
            <a:off x="3675073" y="1439972"/>
            <a:ext cx="9951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1743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3200" b="1" i="0" u="none" strike="noStrike" cap="none">
              <a:solidFill>
                <a:srgbClr val="0017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1"/>
          </p:nvPr>
        </p:nvSpPr>
        <p:spPr>
          <a:xfrm>
            <a:off x="457200" y="1162050"/>
            <a:ext cx="8229600" cy="333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/>
          <a:p>
            <a:pPr marL="457200" lvl="0" indent="-393700" algn="l" rtl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SzPts val="2600"/>
              <a:buChar char="•"/>
            </a:pPr>
            <a:r>
              <a:rPr lang="en-US"/>
              <a:t>Severe weather statistics</a:t>
            </a:r>
            <a:endParaRPr/>
          </a:p>
          <a:p>
            <a:pPr marL="457200" lvl="0" indent="-393700" algn="l" rtl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SzPts val="2600"/>
              <a:buChar char="•"/>
            </a:pPr>
            <a:r>
              <a:rPr lang="en-US"/>
              <a:t>Why is this year so different?</a:t>
            </a:r>
            <a:endParaRPr/>
          </a:p>
          <a:p>
            <a:pPr marL="457200" lvl="0" indent="-393700" algn="l" rtl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SzPts val="2600"/>
              <a:buChar char="•"/>
            </a:pPr>
            <a:r>
              <a:rPr lang="en-US"/>
              <a:t>Is this related to El Niño/La Niña?</a:t>
            </a:r>
            <a:endParaRPr/>
          </a:p>
          <a:p>
            <a:pPr marL="457200" lvl="0" indent="-393700" algn="l" rtl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SzPts val="2600"/>
              <a:buChar char="•"/>
            </a:pPr>
            <a:r>
              <a:rPr lang="en-US"/>
              <a:t>A look back at summer storms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0"/>
          <p:cNvSpPr txBox="1">
            <a:spLocks noGrp="1"/>
          </p:cNvSpPr>
          <p:nvPr>
            <p:ph type="ctrTitle" idx="4294967295"/>
          </p:nvPr>
        </p:nvSpPr>
        <p:spPr>
          <a:xfrm>
            <a:off x="0" y="1111825"/>
            <a:ext cx="91439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100"/>
              <a:buFont typeface="Arial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sz="4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050" y="2545841"/>
            <a:ext cx="9143997" cy="2254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175" y="61775"/>
            <a:ext cx="8423649" cy="473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2023 Severe Weather Statistics</a:t>
            </a:r>
            <a:endParaRPr>
              <a:solidFill>
                <a:srgbClr val="0085CA"/>
              </a:solidFill>
            </a:endParaRPr>
          </a:p>
        </p:txBody>
      </p:sp>
      <p:sp>
        <p:nvSpPr>
          <p:cNvPr id="63" name="Google Shape;63;p13"/>
          <p:cNvSpPr txBox="1">
            <a:spLocks noGrp="1"/>
          </p:cNvSpPr>
          <p:nvPr>
            <p:ph type="body" idx="1"/>
          </p:nvPr>
        </p:nvSpPr>
        <p:spPr>
          <a:xfrm>
            <a:off x="457200" y="1280150"/>
            <a:ext cx="3467400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/>
          <a:p>
            <a:pPr marL="0" lvl="1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1600" b="1">
                <a:solidFill>
                  <a:srgbClr val="003087"/>
                </a:solidFill>
              </a:rPr>
              <a:t>June-August 2023 has been one of the busier severe weather summers since 2011</a:t>
            </a:r>
            <a:endParaRPr sz="1600" b="1">
              <a:solidFill>
                <a:srgbClr val="003087"/>
              </a:solidFill>
            </a:endParaRPr>
          </a:p>
          <a:p>
            <a:pPr marL="342900" lvl="0" indent="-215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3087"/>
              </a:buClr>
              <a:buSzPts val="1600"/>
              <a:buChar char="●"/>
            </a:pPr>
            <a:r>
              <a:rPr lang="en-US" sz="1600"/>
              <a:t>3rd busiest summer since 2006</a:t>
            </a:r>
            <a:endParaRPr sz="1600"/>
          </a:p>
          <a:p>
            <a:pPr marL="342900" lvl="0" indent="-215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1600"/>
              <a:buChar char="●"/>
            </a:pPr>
            <a:r>
              <a:rPr lang="en-US" sz="1600"/>
              <a:t>significantly more warnings than the previous 4 years</a:t>
            </a:r>
            <a:endParaRPr sz="1600"/>
          </a:p>
        </p:txBody>
      </p:sp>
      <p:pic>
        <p:nvPicPr>
          <p:cNvPr id="64" name="Google Shape;64;p1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605" y="1217250"/>
            <a:ext cx="5020772" cy="310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2023 Summer Severe Weather</a:t>
            </a:r>
            <a:endParaRPr>
              <a:solidFill>
                <a:srgbClr val="0085CA"/>
              </a:solidFill>
            </a:endParaRPr>
          </a:p>
        </p:txBody>
      </p:sp>
      <p:pic>
        <p:nvPicPr>
          <p:cNvPr id="70" name="Google Shape;70;p14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775" y="1055500"/>
            <a:ext cx="5530805" cy="342125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/>
        </p:nvSpPr>
        <p:spPr>
          <a:xfrm>
            <a:off x="5998425" y="1607375"/>
            <a:ext cx="28650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3087"/>
                </a:solidFill>
              </a:rPr>
              <a:t>Total warnings (Tornado, Severe Thunderstorm, and Flash Flood Warnings) for the Memphis County Warning Area are significantly higher than the past few years</a:t>
            </a:r>
            <a:endParaRPr b="1">
              <a:solidFill>
                <a:srgbClr val="0030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30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3087"/>
                </a:solidFill>
              </a:rPr>
              <a:t>Tornado occurrences have been limited during this time period</a:t>
            </a:r>
            <a:endParaRPr b="1">
              <a:solidFill>
                <a:srgbClr val="003087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9626" y="129252"/>
            <a:ext cx="4017174" cy="455517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146400" y="56550"/>
            <a:ext cx="4425600" cy="594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Summer 2023 Upper-Level Pattern</a:t>
            </a:r>
            <a:endParaRPr/>
          </a:p>
        </p:txBody>
      </p:sp>
      <p:cxnSp>
        <p:nvCxnSpPr>
          <p:cNvPr id="78" name="Google Shape;78;p15"/>
          <p:cNvCxnSpPr/>
          <p:nvPr/>
        </p:nvCxnSpPr>
        <p:spPr>
          <a:xfrm>
            <a:off x="6875925" y="2630650"/>
            <a:ext cx="181800" cy="66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79" name="Google Shape;79;p15"/>
          <p:cNvCxnSpPr/>
          <p:nvPr/>
        </p:nvCxnSpPr>
        <p:spPr>
          <a:xfrm>
            <a:off x="6875925" y="2734575"/>
            <a:ext cx="181800" cy="66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80" name="Google Shape;80;p15"/>
          <p:cNvCxnSpPr/>
          <p:nvPr/>
        </p:nvCxnSpPr>
        <p:spPr>
          <a:xfrm>
            <a:off x="6875925" y="2526725"/>
            <a:ext cx="181800" cy="66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1" name="Google Shape;81;p15"/>
          <p:cNvSpPr txBox="1"/>
          <p:nvPr/>
        </p:nvSpPr>
        <p:spPr>
          <a:xfrm>
            <a:off x="110050" y="988850"/>
            <a:ext cx="34896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>
                <a:solidFill>
                  <a:srgbClr val="003087"/>
                </a:solidFill>
              </a:rPr>
              <a:t>Key features this summer</a:t>
            </a:r>
            <a:endParaRPr b="1" u="sng">
              <a:solidFill>
                <a:srgbClr val="0030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30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3087"/>
                </a:solidFill>
              </a:rPr>
              <a:t>Prominent upper-level ridge over the Southern Rocky Mountains</a:t>
            </a:r>
            <a:endParaRPr b="1">
              <a:solidFill>
                <a:srgbClr val="0030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30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3087"/>
                </a:solidFill>
              </a:rPr>
              <a:t>Persistent upper-level trough over the eastern United States</a:t>
            </a:r>
            <a:endParaRPr b="1">
              <a:solidFill>
                <a:srgbClr val="0030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30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30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>
                <a:solidFill>
                  <a:srgbClr val="003087"/>
                </a:solidFill>
              </a:rPr>
              <a:t>Impacts</a:t>
            </a:r>
            <a:endParaRPr b="1" u="sng">
              <a:solidFill>
                <a:srgbClr val="0030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30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3087"/>
                </a:solidFill>
              </a:rPr>
              <a:t>Slightly below normal temperatures in June and July</a:t>
            </a:r>
            <a:endParaRPr b="1">
              <a:solidFill>
                <a:srgbClr val="0030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30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3087"/>
                </a:solidFill>
              </a:rPr>
              <a:t>Very active storm track for the Mid-South</a:t>
            </a:r>
            <a:endParaRPr b="1">
              <a:solidFill>
                <a:srgbClr val="003087"/>
              </a:solidFill>
            </a:endParaRPr>
          </a:p>
        </p:txBody>
      </p:sp>
      <p:sp>
        <p:nvSpPr>
          <p:cNvPr id="82" name="Google Shape;82;p15"/>
          <p:cNvSpPr/>
          <p:nvPr/>
        </p:nvSpPr>
        <p:spPr>
          <a:xfrm>
            <a:off x="6779928" y="2448902"/>
            <a:ext cx="133272" cy="375732"/>
          </a:xfrm>
          <a:prstGeom prst="cloud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Upper-Level Pattern: 2023 vs 2022</a:t>
            </a:r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469653"/>
            <a:ext cx="3764006" cy="30135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2025" y="1469653"/>
            <a:ext cx="3694775" cy="301355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90" name="Google Shape;90;p16"/>
          <p:cNvCxnSpPr/>
          <p:nvPr/>
        </p:nvCxnSpPr>
        <p:spPr>
          <a:xfrm>
            <a:off x="2472475" y="3316175"/>
            <a:ext cx="334200" cy="126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91" name="Google Shape;91;p16"/>
          <p:cNvCxnSpPr/>
          <p:nvPr/>
        </p:nvCxnSpPr>
        <p:spPr>
          <a:xfrm>
            <a:off x="2472475" y="3523100"/>
            <a:ext cx="334200" cy="126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92" name="Google Shape;92;p16"/>
          <p:cNvCxnSpPr/>
          <p:nvPr/>
        </p:nvCxnSpPr>
        <p:spPr>
          <a:xfrm>
            <a:off x="2507875" y="3109250"/>
            <a:ext cx="334200" cy="126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93" name="Google Shape;93;p16"/>
          <p:cNvCxnSpPr/>
          <p:nvPr/>
        </p:nvCxnSpPr>
        <p:spPr>
          <a:xfrm>
            <a:off x="6939325" y="3137250"/>
            <a:ext cx="361500" cy="44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94" name="Google Shape;94;p16"/>
          <p:cNvCxnSpPr/>
          <p:nvPr/>
        </p:nvCxnSpPr>
        <p:spPr>
          <a:xfrm>
            <a:off x="6939325" y="2992800"/>
            <a:ext cx="361500" cy="44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95" name="Google Shape;95;p16"/>
          <p:cNvCxnSpPr/>
          <p:nvPr/>
        </p:nvCxnSpPr>
        <p:spPr>
          <a:xfrm>
            <a:off x="6939325" y="2848350"/>
            <a:ext cx="361500" cy="44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96" name="Google Shape;96;p16"/>
          <p:cNvSpPr txBox="1"/>
          <p:nvPr/>
        </p:nvSpPr>
        <p:spPr>
          <a:xfrm>
            <a:off x="1830325" y="3569675"/>
            <a:ext cx="40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FF"/>
                </a:solidFill>
              </a:rPr>
              <a:t>H</a:t>
            </a:r>
            <a:endParaRPr sz="1800" b="1">
              <a:solidFill>
                <a:srgbClr val="0000FF"/>
              </a:solidFill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6533425" y="3396800"/>
            <a:ext cx="40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FF"/>
                </a:solidFill>
              </a:rPr>
              <a:t>H</a:t>
            </a:r>
            <a:endParaRPr sz="1800" b="1">
              <a:solidFill>
                <a:srgbClr val="0000FF"/>
              </a:solidFill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457225" y="1043375"/>
            <a:ext cx="3764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3087"/>
                </a:solidFill>
              </a:rPr>
              <a:t>2023 500-mb Heights (Jun-Jul)</a:t>
            </a:r>
            <a:endParaRPr sz="1800" b="1">
              <a:solidFill>
                <a:srgbClr val="003087"/>
              </a:solidFill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4992025" y="1043375"/>
            <a:ext cx="3764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3087"/>
                </a:solidFill>
              </a:rPr>
              <a:t>2022 500-mb Heights (Jun-Jul)</a:t>
            </a:r>
            <a:endParaRPr sz="1800" b="1">
              <a:solidFill>
                <a:srgbClr val="003087"/>
              </a:solidFill>
            </a:endParaRPr>
          </a:p>
        </p:txBody>
      </p:sp>
      <p:sp>
        <p:nvSpPr>
          <p:cNvPr id="100" name="Google Shape;100;p16"/>
          <p:cNvSpPr/>
          <p:nvPr/>
        </p:nvSpPr>
        <p:spPr>
          <a:xfrm>
            <a:off x="7222050" y="3316175"/>
            <a:ext cx="153300" cy="1263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6"/>
          <p:cNvSpPr/>
          <p:nvPr/>
        </p:nvSpPr>
        <p:spPr>
          <a:xfrm>
            <a:off x="2751975" y="3396800"/>
            <a:ext cx="153300" cy="1263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6"/>
          <p:cNvSpPr txBox="1"/>
          <p:nvPr/>
        </p:nvSpPr>
        <p:spPr>
          <a:xfrm>
            <a:off x="6765925" y="3458300"/>
            <a:ext cx="94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FF"/>
                </a:solidFill>
                <a:highlight>
                  <a:schemeClr val="lt1"/>
                </a:highlight>
              </a:rPr>
              <a:t>Hot/Dry</a:t>
            </a:r>
            <a:endParaRPr>
              <a:solidFill>
                <a:srgbClr val="0000FF"/>
              </a:solidFill>
              <a:highlight>
                <a:schemeClr val="lt1"/>
              </a:highlight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1647600" y="3817100"/>
            <a:ext cx="94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FF"/>
                </a:solidFill>
                <a:highlight>
                  <a:schemeClr val="lt1"/>
                </a:highlight>
              </a:rPr>
              <a:t>Hot/Dry</a:t>
            </a:r>
            <a:endParaRPr>
              <a:solidFill>
                <a:srgbClr val="0000FF"/>
              </a:solidFill>
              <a:highlight>
                <a:schemeClr val="lt1"/>
              </a:highlight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2905275" y="2815050"/>
            <a:ext cx="94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FF"/>
                </a:solidFill>
                <a:highlight>
                  <a:schemeClr val="lt1"/>
                </a:highlight>
              </a:rPr>
              <a:t>Cooler</a:t>
            </a:r>
            <a:endParaRPr>
              <a:solidFill>
                <a:srgbClr val="0000FF"/>
              </a:solidFill>
              <a:highlight>
                <a:schemeClr val="lt1"/>
              </a:highlight>
            </a:endParaRPr>
          </a:p>
        </p:txBody>
      </p:sp>
      <p:sp>
        <p:nvSpPr>
          <p:cNvPr id="105" name="Google Shape;105;p16"/>
          <p:cNvSpPr txBox="1"/>
          <p:nvPr/>
        </p:nvSpPr>
        <p:spPr>
          <a:xfrm>
            <a:off x="7423825" y="2414850"/>
            <a:ext cx="94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FF"/>
                </a:solidFill>
                <a:highlight>
                  <a:schemeClr val="lt1"/>
                </a:highlight>
              </a:rPr>
              <a:t>Cooler</a:t>
            </a:r>
            <a:endParaRPr>
              <a:solidFill>
                <a:srgbClr val="0000FF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2080050" y="102900"/>
            <a:ext cx="4983900" cy="594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El Niño/La Niña Basics</a:t>
            </a:r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1"/>
          </p:nvPr>
        </p:nvSpPr>
        <p:spPr>
          <a:xfrm>
            <a:off x="527450" y="896000"/>
            <a:ext cx="3711300" cy="994800"/>
          </a:xfrm>
          <a:prstGeom prst="rect">
            <a:avLst/>
          </a:prstGeom>
        </p:spPr>
        <p:txBody>
          <a:bodyPr spcFirstLastPara="1" wrap="square" lIns="0" tIns="0" rIns="0" bIns="45700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/>
              <a:t>La Niña episodes are highlighted by stronger than normal, easterly trade winds.</a:t>
            </a: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/>
              <a:t>Warmer surface waters are pushed west across the equatorial Pacific allowing strong upwelling off the Peruvian coast</a:t>
            </a:r>
            <a:endParaRPr sz="1600"/>
          </a:p>
        </p:txBody>
      </p:sp>
      <p:pic>
        <p:nvPicPr>
          <p:cNvPr id="112" name="Google Shape;11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3782" y="1917600"/>
            <a:ext cx="3948744" cy="274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375" y="1890800"/>
            <a:ext cx="3907100" cy="277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 txBox="1">
            <a:spLocks noGrp="1"/>
          </p:cNvSpPr>
          <p:nvPr>
            <p:ph type="body" idx="1"/>
          </p:nvPr>
        </p:nvSpPr>
        <p:spPr>
          <a:xfrm>
            <a:off x="4942500" y="896000"/>
            <a:ext cx="3711300" cy="994800"/>
          </a:xfrm>
          <a:prstGeom prst="rect">
            <a:avLst/>
          </a:prstGeom>
        </p:spPr>
        <p:txBody>
          <a:bodyPr spcFirstLastPara="1" wrap="square" lIns="0" tIns="0" rIns="0" bIns="45700" anchor="t" anchorCtr="0">
            <a:norm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n-US" sz="1380"/>
              <a:t>El Niño episodes are the result of weaker than normal, easterly trade winds.</a:t>
            </a:r>
            <a:endParaRPr sz="138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n-US" sz="1380"/>
              <a:t>Warmer surface waters develop over the central and eastern equatorial Pacific due resulting in weaker upwelling</a:t>
            </a:r>
            <a:endParaRPr sz="138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457200" y="129238"/>
            <a:ext cx="8229600" cy="594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El Niño Southern Oscillation (ENSO)</a:t>
            </a:r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1"/>
          </p:nvPr>
        </p:nvSpPr>
        <p:spPr>
          <a:xfrm>
            <a:off x="457200" y="1280150"/>
            <a:ext cx="4114800" cy="3314700"/>
          </a:xfrm>
          <a:prstGeom prst="rect">
            <a:avLst/>
          </a:prstGeom>
        </p:spPr>
        <p:txBody>
          <a:bodyPr spcFirstLastPara="1" wrap="square" lIns="0" tIns="0" rIns="0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/>
              <a:t>What are El Niño and La Niña?</a:t>
            </a:r>
            <a:endParaRPr sz="1600"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/>
              <a:t>These phenomena are climate patterns resulting from sea surface temperature anomalies (difference from normal) over the equatorial Pacific</a:t>
            </a:r>
            <a:endParaRPr sz="1600"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/>
              <a:t>La Niña is cooler than normal</a:t>
            </a:r>
            <a:endParaRPr sz="1600"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/>
              <a:t>El Niño is warmer than normal</a:t>
            </a:r>
            <a:endParaRPr sz="1600"/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7500" y="929125"/>
            <a:ext cx="3503250" cy="376742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8"/>
          <p:cNvSpPr/>
          <p:nvPr/>
        </p:nvSpPr>
        <p:spPr>
          <a:xfrm>
            <a:off x="6434600" y="1727975"/>
            <a:ext cx="502800" cy="1455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highlight>
                <a:srgbClr val="000000"/>
              </a:highlight>
            </a:endParaRPr>
          </a:p>
        </p:txBody>
      </p:sp>
      <p:sp>
        <p:nvSpPr>
          <p:cNvPr id="123" name="Google Shape;123;p18"/>
          <p:cNvSpPr/>
          <p:nvPr/>
        </p:nvSpPr>
        <p:spPr>
          <a:xfrm>
            <a:off x="6434600" y="3510075"/>
            <a:ext cx="502800" cy="1455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title"/>
          </p:nvPr>
        </p:nvSpPr>
        <p:spPr>
          <a:xfrm>
            <a:off x="457200" y="-12"/>
            <a:ext cx="8229600" cy="594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2022-2023 ENSO Pattern</a:t>
            </a:r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body" idx="1"/>
          </p:nvPr>
        </p:nvSpPr>
        <p:spPr>
          <a:xfrm>
            <a:off x="128175" y="3528075"/>
            <a:ext cx="4180200" cy="981000"/>
          </a:xfrm>
          <a:prstGeom prst="rect">
            <a:avLst/>
          </a:prstGeom>
        </p:spPr>
        <p:txBody>
          <a:bodyPr spcFirstLastPara="1" wrap="square" lIns="0" tIns="0" rIns="0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/>
              <a:t>Here’s another visualization of that shift since September 2022</a:t>
            </a:r>
            <a:endParaRPr sz="1600"/>
          </a:p>
        </p:txBody>
      </p:sp>
      <p:sp>
        <p:nvSpPr>
          <p:cNvPr id="130" name="Google Shape;130;p19"/>
          <p:cNvSpPr txBox="1"/>
          <p:nvPr/>
        </p:nvSpPr>
        <p:spPr>
          <a:xfrm>
            <a:off x="4121125" y="2571750"/>
            <a:ext cx="194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/>
              <a:t>The Oceanic Nino Index</a:t>
            </a:r>
            <a:endParaRPr sz="1200" i="1"/>
          </a:p>
        </p:txBody>
      </p:sp>
      <p:sp>
        <p:nvSpPr>
          <p:cNvPr id="131" name="Google Shape;131;p19"/>
          <p:cNvSpPr txBox="1">
            <a:spLocks noGrp="1"/>
          </p:cNvSpPr>
          <p:nvPr>
            <p:ph type="body" idx="1"/>
          </p:nvPr>
        </p:nvSpPr>
        <p:spPr>
          <a:xfrm>
            <a:off x="158650" y="871925"/>
            <a:ext cx="3819000" cy="2037900"/>
          </a:xfrm>
          <a:prstGeom prst="rect">
            <a:avLst/>
          </a:prstGeom>
        </p:spPr>
        <p:txBody>
          <a:bodyPr spcFirstLastPara="1" wrap="square" lIns="0" tIns="0" rIns="0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/>
              <a:t>The equatorial Pacific has been cooler than normal since mid 2020 (La Niña), only recently returning above normal (El Niño)</a:t>
            </a:r>
            <a:endParaRPr sz="1600"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/>
              <a:t>This shift is similar to 2009, 2018, and loosely similar to 2012</a:t>
            </a:r>
            <a:endParaRPr sz="1600"/>
          </a:p>
        </p:txBody>
      </p:sp>
      <p:pic>
        <p:nvPicPr>
          <p:cNvPr id="132" name="Google Shape;13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1125" y="871925"/>
            <a:ext cx="4911209" cy="1769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3" name="Google Shape;13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1126" y="3017801"/>
            <a:ext cx="4712405" cy="149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9"/>
          <p:cNvSpPr txBox="1"/>
          <p:nvPr/>
        </p:nvSpPr>
        <p:spPr>
          <a:xfrm>
            <a:off x="4121125" y="4445325"/>
            <a:ext cx="466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/>
              <a:t>Time-averaged sea-surface temperatures in the Niño 3.4 region</a:t>
            </a:r>
            <a:endParaRPr sz="1200" i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NOAA Colors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818</Words>
  <Application>Microsoft Office PowerPoint</Application>
  <PresentationFormat>On-screen Show (16:9)</PresentationFormat>
  <Paragraphs>113</Paragraphs>
  <Slides>21</Slides>
  <Notes>21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Impact</vt:lpstr>
      <vt:lpstr>Arial Narrow</vt:lpstr>
      <vt:lpstr>Custom Design</vt:lpstr>
      <vt:lpstr>PowerPoint Presentation</vt:lpstr>
      <vt:lpstr>Agenda</vt:lpstr>
      <vt:lpstr>2023 Severe Weather Statistics</vt:lpstr>
      <vt:lpstr>2023 Summer Severe Weather</vt:lpstr>
      <vt:lpstr>Summer 2023 Upper-Level Pattern</vt:lpstr>
      <vt:lpstr>Upper-Level Pattern: 2023 vs 2022</vt:lpstr>
      <vt:lpstr>El Niño/La Niña Basics</vt:lpstr>
      <vt:lpstr>El Niño Southern Oscillation (ENSO)</vt:lpstr>
      <vt:lpstr>2022-2023 ENSO Pattern</vt:lpstr>
      <vt:lpstr>General Weather Patterns Associated with El Niño and La Niña</vt:lpstr>
      <vt:lpstr>Comparison to Previous ENSO Events</vt:lpstr>
      <vt:lpstr>PowerPoint Presentation</vt:lpstr>
      <vt:lpstr>Is the Fall/Winter Pattern Predictable?</vt:lpstr>
      <vt:lpstr>Seasonal Outlooks (Oct-Dec)</vt:lpstr>
      <vt:lpstr>June 25, 2023</vt:lpstr>
      <vt:lpstr>July 5, 2023</vt:lpstr>
      <vt:lpstr>July 18, 2023</vt:lpstr>
      <vt:lpstr>July 21, 2023</vt:lpstr>
      <vt:lpstr>Questions</vt:lpstr>
      <vt:lpstr>Thank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Johnson</dc:creator>
  <cp:lastModifiedBy>Mike Johnson</cp:lastModifiedBy>
  <cp:revision>1</cp:revision>
  <dcterms:modified xsi:type="dcterms:W3CDTF">2023-09-28T02:24:43Z</dcterms:modified>
</cp:coreProperties>
</file>